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91" r:id="rId4"/>
    <p:sldId id="258" r:id="rId5"/>
    <p:sldId id="259" r:id="rId6"/>
    <p:sldId id="260" r:id="rId7"/>
    <p:sldId id="281" r:id="rId8"/>
    <p:sldId id="266" r:id="rId9"/>
    <p:sldId id="261" r:id="rId10"/>
    <p:sldId id="274" r:id="rId11"/>
    <p:sldId id="282" r:id="rId12"/>
    <p:sldId id="275" r:id="rId13"/>
    <p:sldId id="283" r:id="rId14"/>
    <p:sldId id="288" r:id="rId15"/>
    <p:sldId id="289" r:id="rId16"/>
    <p:sldId id="287" r:id="rId17"/>
    <p:sldId id="290" r:id="rId18"/>
    <p:sldId id="292" r:id="rId19"/>
    <p:sldId id="293" r:id="rId20"/>
    <p:sldId id="270" r:id="rId21"/>
    <p:sldId id="276" r:id="rId22"/>
    <p:sldId id="277" r:id="rId23"/>
    <p:sldId id="278" r:id="rId24"/>
    <p:sldId id="280" r:id="rId25"/>
    <p:sldId id="284" r:id="rId26"/>
    <p:sldId id="285" r:id="rId27"/>
    <p:sldId id="294" r:id="rId28"/>
    <p:sldId id="262" r:id="rId29"/>
    <p:sldId id="295" r:id="rId30"/>
    <p:sldId id="296" r:id="rId31"/>
    <p:sldId id="297" r:id="rId32"/>
    <p:sldId id="298" r:id="rId33"/>
    <p:sldId id="299" r:id="rId34"/>
    <p:sldId id="263" r:id="rId35"/>
    <p:sldId id="264" r:id="rId36"/>
    <p:sldId id="265" r:id="rId37"/>
    <p:sldId id="267" r:id="rId38"/>
    <p:sldId id="300" r:id="rId39"/>
    <p:sldId id="268" r:id="rId40"/>
    <p:sldId id="269" r:id="rId41"/>
    <p:sldId id="279" r:id="rId42"/>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7" autoAdjust="0"/>
    <p:restoredTop sz="94660"/>
  </p:normalViewPr>
  <p:slideViewPr>
    <p:cSldViewPr snapToGrid="0">
      <p:cViewPr varScale="1">
        <p:scale>
          <a:sx n="72" d="100"/>
          <a:sy n="72" d="100"/>
        </p:scale>
        <p:origin x="576" y="6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AR"/>
          </a:p>
        </p:txBody>
      </p:sp>
      <p:sp>
        <p:nvSpPr>
          <p:cNvPr id="4" name="Marcador de fecha 3"/>
          <p:cNvSpPr>
            <a:spLocks noGrp="1"/>
          </p:cNvSpPr>
          <p:nvPr>
            <p:ph type="dt" sz="half" idx="10"/>
          </p:nvPr>
        </p:nvSpPr>
        <p:spPr/>
        <p:txBody>
          <a:bodyPr/>
          <a:lstStyle/>
          <a:p>
            <a:fld id="{97C55533-3A4D-4A14-A065-B2F979E1177B}" type="datetimeFigureOut">
              <a:rPr lang="es-AR" smtClean="0"/>
              <a:t>8/2/2023</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C64B4E36-108D-4119-822B-9B3421FB872E}" type="slidenum">
              <a:rPr lang="es-AR" smtClean="0"/>
              <a:t>‹Nº›</a:t>
            </a:fld>
            <a:endParaRPr lang="es-AR"/>
          </a:p>
        </p:txBody>
      </p:sp>
    </p:spTree>
    <p:extLst>
      <p:ext uri="{BB962C8B-B14F-4D97-AF65-F5344CB8AC3E}">
        <p14:creationId xmlns:p14="http://schemas.microsoft.com/office/powerpoint/2010/main" val="3794116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10"/>
          </p:nvPr>
        </p:nvSpPr>
        <p:spPr/>
        <p:txBody>
          <a:bodyPr/>
          <a:lstStyle/>
          <a:p>
            <a:fld id="{97C55533-3A4D-4A14-A065-B2F979E1177B}" type="datetimeFigureOut">
              <a:rPr lang="es-AR" smtClean="0"/>
              <a:t>8/2/2023</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C64B4E36-108D-4119-822B-9B3421FB872E}" type="slidenum">
              <a:rPr lang="es-AR" smtClean="0"/>
              <a:t>‹Nº›</a:t>
            </a:fld>
            <a:endParaRPr lang="es-AR"/>
          </a:p>
        </p:txBody>
      </p:sp>
    </p:spTree>
    <p:extLst>
      <p:ext uri="{BB962C8B-B14F-4D97-AF65-F5344CB8AC3E}">
        <p14:creationId xmlns:p14="http://schemas.microsoft.com/office/powerpoint/2010/main" val="4051136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97C55533-3A4D-4A14-A065-B2F979E1177B}" type="datetimeFigureOut">
              <a:rPr lang="es-AR" smtClean="0"/>
              <a:t>8/2/2023</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C64B4E36-108D-4119-822B-9B3421FB872E}" type="slidenum">
              <a:rPr lang="es-AR" smtClean="0"/>
              <a:t>‹Nº›</a:t>
            </a:fld>
            <a:endParaRPr lang="es-AR"/>
          </a:p>
        </p:txBody>
      </p:sp>
    </p:spTree>
    <p:extLst>
      <p:ext uri="{BB962C8B-B14F-4D97-AF65-F5344CB8AC3E}">
        <p14:creationId xmlns:p14="http://schemas.microsoft.com/office/powerpoint/2010/main" val="4091324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fecha 4"/>
          <p:cNvSpPr>
            <a:spLocks noGrp="1"/>
          </p:cNvSpPr>
          <p:nvPr>
            <p:ph type="dt" sz="half" idx="10"/>
          </p:nvPr>
        </p:nvSpPr>
        <p:spPr/>
        <p:txBody>
          <a:bodyPr/>
          <a:lstStyle/>
          <a:p>
            <a:fld id="{97C55533-3A4D-4A14-A065-B2F979E1177B}" type="datetimeFigureOut">
              <a:rPr lang="es-AR" smtClean="0"/>
              <a:t>8/2/2023</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C64B4E36-108D-4119-822B-9B3421FB872E}" type="slidenum">
              <a:rPr lang="es-AR" smtClean="0"/>
              <a:t>‹Nº›</a:t>
            </a:fld>
            <a:endParaRPr lang="es-AR"/>
          </a:p>
        </p:txBody>
      </p:sp>
    </p:spTree>
    <p:extLst>
      <p:ext uri="{BB962C8B-B14F-4D97-AF65-F5344CB8AC3E}">
        <p14:creationId xmlns:p14="http://schemas.microsoft.com/office/powerpoint/2010/main" val="2520026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7" name="Marcador de fecha 6"/>
          <p:cNvSpPr>
            <a:spLocks noGrp="1"/>
          </p:cNvSpPr>
          <p:nvPr>
            <p:ph type="dt" sz="half" idx="10"/>
          </p:nvPr>
        </p:nvSpPr>
        <p:spPr/>
        <p:txBody>
          <a:bodyPr/>
          <a:lstStyle/>
          <a:p>
            <a:fld id="{97C55533-3A4D-4A14-A065-B2F979E1177B}" type="datetimeFigureOut">
              <a:rPr lang="es-AR" smtClean="0"/>
              <a:t>8/2/2023</a:t>
            </a:fld>
            <a:endParaRPr lang="es-AR"/>
          </a:p>
        </p:txBody>
      </p:sp>
      <p:sp>
        <p:nvSpPr>
          <p:cNvPr id="8" name="Marcador de pie de página 7"/>
          <p:cNvSpPr>
            <a:spLocks noGrp="1"/>
          </p:cNvSpPr>
          <p:nvPr>
            <p:ph type="ftr" sz="quarter" idx="11"/>
          </p:nvPr>
        </p:nvSpPr>
        <p:spPr/>
        <p:txBody>
          <a:bodyPr/>
          <a:lstStyle/>
          <a:p>
            <a:endParaRPr lang="es-AR"/>
          </a:p>
        </p:txBody>
      </p:sp>
      <p:sp>
        <p:nvSpPr>
          <p:cNvPr id="9" name="Marcador de número de diapositiva 8"/>
          <p:cNvSpPr>
            <a:spLocks noGrp="1"/>
          </p:cNvSpPr>
          <p:nvPr>
            <p:ph type="sldNum" sz="quarter" idx="12"/>
          </p:nvPr>
        </p:nvSpPr>
        <p:spPr/>
        <p:txBody>
          <a:bodyPr/>
          <a:lstStyle/>
          <a:p>
            <a:fld id="{C64B4E36-108D-4119-822B-9B3421FB872E}" type="slidenum">
              <a:rPr lang="es-AR" smtClean="0"/>
              <a:t>‹Nº›</a:t>
            </a:fld>
            <a:endParaRPr lang="es-AR"/>
          </a:p>
        </p:txBody>
      </p:sp>
    </p:spTree>
    <p:extLst>
      <p:ext uri="{BB962C8B-B14F-4D97-AF65-F5344CB8AC3E}">
        <p14:creationId xmlns:p14="http://schemas.microsoft.com/office/powerpoint/2010/main" val="1931961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fecha 2"/>
          <p:cNvSpPr>
            <a:spLocks noGrp="1"/>
          </p:cNvSpPr>
          <p:nvPr>
            <p:ph type="dt" sz="half" idx="10"/>
          </p:nvPr>
        </p:nvSpPr>
        <p:spPr/>
        <p:txBody>
          <a:bodyPr/>
          <a:lstStyle/>
          <a:p>
            <a:fld id="{97C55533-3A4D-4A14-A065-B2F979E1177B}" type="datetimeFigureOut">
              <a:rPr lang="es-AR" smtClean="0"/>
              <a:t>8/2/2023</a:t>
            </a:fld>
            <a:endParaRPr lang="es-AR"/>
          </a:p>
        </p:txBody>
      </p:sp>
      <p:sp>
        <p:nvSpPr>
          <p:cNvPr id="4" name="Marcador de pie de página 3"/>
          <p:cNvSpPr>
            <a:spLocks noGrp="1"/>
          </p:cNvSpPr>
          <p:nvPr>
            <p:ph type="ftr" sz="quarter" idx="11"/>
          </p:nvPr>
        </p:nvSpPr>
        <p:spPr/>
        <p:txBody>
          <a:bodyPr/>
          <a:lstStyle/>
          <a:p>
            <a:endParaRPr lang="es-AR"/>
          </a:p>
        </p:txBody>
      </p:sp>
      <p:sp>
        <p:nvSpPr>
          <p:cNvPr id="5" name="Marcador de número de diapositiva 4"/>
          <p:cNvSpPr>
            <a:spLocks noGrp="1"/>
          </p:cNvSpPr>
          <p:nvPr>
            <p:ph type="sldNum" sz="quarter" idx="12"/>
          </p:nvPr>
        </p:nvSpPr>
        <p:spPr/>
        <p:txBody>
          <a:bodyPr/>
          <a:lstStyle/>
          <a:p>
            <a:fld id="{C64B4E36-108D-4119-822B-9B3421FB872E}" type="slidenum">
              <a:rPr lang="es-AR" smtClean="0"/>
              <a:t>‹Nº›</a:t>
            </a:fld>
            <a:endParaRPr lang="es-AR"/>
          </a:p>
        </p:txBody>
      </p:sp>
    </p:spTree>
    <p:extLst>
      <p:ext uri="{BB962C8B-B14F-4D97-AF65-F5344CB8AC3E}">
        <p14:creationId xmlns:p14="http://schemas.microsoft.com/office/powerpoint/2010/main" val="2744830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7C55533-3A4D-4A14-A065-B2F979E1177B}" type="datetimeFigureOut">
              <a:rPr lang="es-AR" smtClean="0"/>
              <a:t>8/2/2023</a:t>
            </a:fld>
            <a:endParaRPr lang="es-AR"/>
          </a:p>
        </p:txBody>
      </p:sp>
      <p:sp>
        <p:nvSpPr>
          <p:cNvPr id="3" name="Marcador de pie de página 2"/>
          <p:cNvSpPr>
            <a:spLocks noGrp="1"/>
          </p:cNvSpPr>
          <p:nvPr>
            <p:ph type="ftr" sz="quarter" idx="11"/>
          </p:nvPr>
        </p:nvSpPr>
        <p:spPr/>
        <p:txBody>
          <a:bodyPr/>
          <a:lstStyle/>
          <a:p>
            <a:endParaRPr lang="es-AR"/>
          </a:p>
        </p:txBody>
      </p:sp>
      <p:sp>
        <p:nvSpPr>
          <p:cNvPr id="4" name="Marcador de número de diapositiva 3"/>
          <p:cNvSpPr>
            <a:spLocks noGrp="1"/>
          </p:cNvSpPr>
          <p:nvPr>
            <p:ph type="sldNum" sz="quarter" idx="12"/>
          </p:nvPr>
        </p:nvSpPr>
        <p:spPr/>
        <p:txBody>
          <a:bodyPr/>
          <a:lstStyle/>
          <a:p>
            <a:fld id="{C64B4E36-108D-4119-822B-9B3421FB872E}" type="slidenum">
              <a:rPr lang="es-AR" smtClean="0"/>
              <a:t>‹Nº›</a:t>
            </a:fld>
            <a:endParaRPr lang="es-AR"/>
          </a:p>
        </p:txBody>
      </p:sp>
    </p:spTree>
    <p:extLst>
      <p:ext uri="{BB962C8B-B14F-4D97-AF65-F5344CB8AC3E}">
        <p14:creationId xmlns:p14="http://schemas.microsoft.com/office/powerpoint/2010/main" val="330475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97C55533-3A4D-4A14-A065-B2F979E1177B}" type="datetimeFigureOut">
              <a:rPr lang="es-AR" smtClean="0"/>
              <a:t>8/2/2023</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C64B4E36-108D-4119-822B-9B3421FB872E}" type="slidenum">
              <a:rPr lang="es-AR" smtClean="0"/>
              <a:t>‹Nº›</a:t>
            </a:fld>
            <a:endParaRPr lang="es-AR"/>
          </a:p>
        </p:txBody>
      </p:sp>
    </p:spTree>
    <p:extLst>
      <p:ext uri="{BB962C8B-B14F-4D97-AF65-F5344CB8AC3E}">
        <p14:creationId xmlns:p14="http://schemas.microsoft.com/office/powerpoint/2010/main" val="60697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97C55533-3A4D-4A14-A065-B2F979E1177B}" type="datetimeFigureOut">
              <a:rPr lang="es-AR" smtClean="0"/>
              <a:t>8/2/2023</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C64B4E36-108D-4119-822B-9B3421FB872E}" type="slidenum">
              <a:rPr lang="es-AR" smtClean="0"/>
              <a:t>‹Nº›</a:t>
            </a:fld>
            <a:endParaRPr lang="es-AR"/>
          </a:p>
        </p:txBody>
      </p:sp>
    </p:spTree>
    <p:extLst>
      <p:ext uri="{BB962C8B-B14F-4D97-AF65-F5344CB8AC3E}">
        <p14:creationId xmlns:p14="http://schemas.microsoft.com/office/powerpoint/2010/main" val="2067114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10"/>
          </p:nvPr>
        </p:nvSpPr>
        <p:spPr/>
        <p:txBody>
          <a:bodyPr/>
          <a:lstStyle/>
          <a:p>
            <a:fld id="{97C55533-3A4D-4A14-A065-B2F979E1177B}" type="datetimeFigureOut">
              <a:rPr lang="es-AR" smtClean="0"/>
              <a:t>8/2/2023</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C64B4E36-108D-4119-822B-9B3421FB872E}" type="slidenum">
              <a:rPr lang="es-AR" smtClean="0"/>
              <a:t>‹Nº›</a:t>
            </a:fld>
            <a:endParaRPr lang="es-AR"/>
          </a:p>
        </p:txBody>
      </p:sp>
    </p:spTree>
    <p:extLst>
      <p:ext uri="{BB962C8B-B14F-4D97-AF65-F5344CB8AC3E}">
        <p14:creationId xmlns:p14="http://schemas.microsoft.com/office/powerpoint/2010/main" val="1607547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10"/>
          </p:nvPr>
        </p:nvSpPr>
        <p:spPr/>
        <p:txBody>
          <a:bodyPr/>
          <a:lstStyle/>
          <a:p>
            <a:fld id="{97C55533-3A4D-4A14-A065-B2F979E1177B}" type="datetimeFigureOut">
              <a:rPr lang="es-AR" smtClean="0"/>
              <a:t>8/2/2023</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C64B4E36-108D-4119-822B-9B3421FB872E}" type="slidenum">
              <a:rPr lang="es-AR" smtClean="0"/>
              <a:t>‹Nº›</a:t>
            </a:fld>
            <a:endParaRPr lang="es-AR"/>
          </a:p>
        </p:txBody>
      </p:sp>
    </p:spTree>
    <p:extLst>
      <p:ext uri="{BB962C8B-B14F-4D97-AF65-F5344CB8AC3E}">
        <p14:creationId xmlns:p14="http://schemas.microsoft.com/office/powerpoint/2010/main" val="690204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C55533-3A4D-4A14-A065-B2F979E1177B}" type="datetimeFigureOut">
              <a:rPr lang="es-AR" smtClean="0"/>
              <a:t>8/2/2023</a:t>
            </a:fld>
            <a:endParaRPr lang="es-A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4B4E36-108D-4119-822B-9B3421FB872E}" type="slidenum">
              <a:rPr lang="es-AR" smtClean="0"/>
              <a:t>‹Nº›</a:t>
            </a:fld>
            <a:endParaRPr lang="es-AR"/>
          </a:p>
        </p:txBody>
      </p:sp>
    </p:spTree>
    <p:extLst>
      <p:ext uri="{BB962C8B-B14F-4D97-AF65-F5344CB8AC3E}">
        <p14:creationId xmlns:p14="http://schemas.microsoft.com/office/powerpoint/2010/main" val="1860286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ondanin@agro.uba.ar" TargetMode="External"/><Relationship Id="rId2" Type="http://schemas.openxmlformats.org/officeDocument/2006/relationships/hyperlink" Target="mailto:miralles@agro.uba.ar"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emf"/><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25.jpeg"/><Relationship Id="rId3" Type="http://schemas.openxmlformats.org/officeDocument/2006/relationships/image" Target="../media/image15.jpeg"/><Relationship Id="rId7" Type="http://schemas.openxmlformats.org/officeDocument/2006/relationships/image" Target="../media/image19.jpeg"/><Relationship Id="rId12" Type="http://schemas.openxmlformats.org/officeDocument/2006/relationships/image" Target="../media/image24.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11" Type="http://schemas.openxmlformats.org/officeDocument/2006/relationships/image" Target="../media/image23.jpeg"/><Relationship Id="rId5" Type="http://schemas.openxmlformats.org/officeDocument/2006/relationships/image" Target="../media/image17.jpeg"/><Relationship Id="rId15" Type="http://schemas.openxmlformats.org/officeDocument/2006/relationships/image" Target="../media/image27.jpeg"/><Relationship Id="rId10" Type="http://schemas.openxmlformats.org/officeDocument/2006/relationships/image" Target="../media/image22.jpg"/><Relationship Id="rId4" Type="http://schemas.openxmlformats.org/officeDocument/2006/relationships/image" Target="../media/image16.jpeg"/><Relationship Id="rId9" Type="http://schemas.openxmlformats.org/officeDocument/2006/relationships/image" Target="../media/image21.jpeg"/><Relationship Id="rId14" Type="http://schemas.openxmlformats.org/officeDocument/2006/relationships/image" Target="../media/image26.jpeg"/></Relationships>
</file>

<file path=ppt/slides/_rels/slide7.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g"/></Relationships>
</file>

<file path=ppt/slides/_rels/slide1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 Id="rId5" Type="http://schemas.openxmlformats.org/officeDocument/2006/relationships/image" Target="../media/image38.jpg"/><Relationship Id="rId4" Type="http://schemas.openxmlformats.org/officeDocument/2006/relationships/image" Target="../media/image37.jpg"/></Relationships>
</file>

<file path=ppt/slides/_rels/slide1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 Id="rId5" Type="http://schemas.openxmlformats.org/officeDocument/2006/relationships/image" Target="../media/image42.jpg"/><Relationship Id="rId4" Type="http://schemas.openxmlformats.org/officeDocument/2006/relationships/image" Target="../media/image41.jpg"/></Relationships>
</file>

<file path=ppt/slides/_rels/slide12.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emf"/><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 Id="rId9" Type="http://schemas.openxmlformats.org/officeDocument/2006/relationships/image" Target="../media/image59.png"/></Relationships>
</file>

<file path=ppt/slides/_rels/slide2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2.xml"/><Relationship Id="rId4" Type="http://schemas.openxmlformats.org/officeDocument/2006/relationships/image" Target="../media/image62.jpg"/></Relationships>
</file>

<file path=ppt/slides/_rels/slide2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g"/><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2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jpg"/><Relationship Id="rId1" Type="http://schemas.openxmlformats.org/officeDocument/2006/relationships/slideLayout" Target="../slideLayouts/slideLayout2.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oleObject" Target="../embeddings/oleObject2.bin"/><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oleObject" Target="../embeddings/oleObject3.bin"/><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oleObject" Target="../embeddings/oleObject4.bin"/><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oleObject" Target="../embeddings/oleObject5.bin"/><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oleObject" Target="../embeddings/oleObject6.bin"/><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oleObject" Target="../embeddings/oleObject7.bin"/><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oleObject" Target="../embeddings/oleObject8.bin"/><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oleObject" Target="../embeddings/oleObject9.bin"/><Relationship Id="rId1" Type="http://schemas.openxmlformats.org/officeDocument/2006/relationships/slideLayout" Target="../slideLayouts/slideLayout7.xml"/><Relationship Id="rId5" Type="http://schemas.openxmlformats.org/officeDocument/2006/relationships/image" Target="../media/image81.emf"/><Relationship Id="rId4" Type="http://schemas.openxmlformats.org/officeDocument/2006/relationships/oleObject" Target="../embeddings/oleObject10.bin"/></Relationships>
</file>

<file path=ppt/slides/_rels/slide37.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oleObject" Target="../embeddings/oleObject11.bin"/><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oleObject" Target="../embeddings/oleObject12.bin"/><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oleObject" Target="../embeddings/oleObject13.bin"/><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hyperlink" Target="mailto:rondanin@agro.uba.ar" TargetMode="External"/><Relationship Id="rId7" Type="http://schemas.openxmlformats.org/officeDocument/2006/relationships/image" Target="../media/image88.png"/><Relationship Id="rId2" Type="http://schemas.openxmlformats.org/officeDocument/2006/relationships/hyperlink" Target="mailto:miralles@agro.uba.ar" TargetMode="External"/><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417513"/>
            <a:ext cx="9144000" cy="2387600"/>
          </a:xfrm>
        </p:spPr>
        <p:txBody>
          <a:bodyPr/>
          <a:lstStyle/>
          <a:p>
            <a:r>
              <a:rPr lang="es-AR" dirty="0" err="1"/>
              <a:t>Technical</a:t>
            </a:r>
            <a:r>
              <a:rPr lang="es-AR" dirty="0"/>
              <a:t> </a:t>
            </a:r>
            <a:r>
              <a:rPr lang="es-AR" dirty="0" err="1"/>
              <a:t>agreement</a:t>
            </a:r>
            <a:br>
              <a:rPr lang="es-AR" dirty="0"/>
            </a:br>
            <a:r>
              <a:rPr lang="es-AR" dirty="0"/>
              <a:t>NUSEED-FAUBA 2022</a:t>
            </a:r>
          </a:p>
        </p:txBody>
      </p:sp>
      <p:sp>
        <p:nvSpPr>
          <p:cNvPr id="4" name="CuadroTexto 3"/>
          <p:cNvSpPr txBox="1"/>
          <p:nvPr/>
        </p:nvSpPr>
        <p:spPr>
          <a:xfrm>
            <a:off x="3937915" y="4869841"/>
            <a:ext cx="4041423" cy="369332"/>
          </a:xfrm>
          <a:prstGeom prst="rect">
            <a:avLst/>
          </a:prstGeom>
          <a:noFill/>
        </p:spPr>
        <p:txBody>
          <a:bodyPr wrap="square" rtlCol="0">
            <a:spAutoFit/>
          </a:bodyPr>
          <a:lstStyle/>
          <a:p>
            <a:pPr algn="ctr"/>
            <a:r>
              <a:rPr lang="es-AR" dirty="0" err="1"/>
              <a:t>Updated</a:t>
            </a:r>
            <a:r>
              <a:rPr lang="es-AR" dirty="0"/>
              <a:t> </a:t>
            </a:r>
            <a:r>
              <a:rPr lang="es-AR" dirty="0" err="1"/>
              <a:t>February</a:t>
            </a:r>
            <a:r>
              <a:rPr lang="es-AR" dirty="0"/>
              <a:t> 2023</a:t>
            </a:r>
          </a:p>
        </p:txBody>
      </p:sp>
      <p:sp>
        <p:nvSpPr>
          <p:cNvPr id="6" name="Título 1"/>
          <p:cNvSpPr txBox="1">
            <a:spLocks/>
          </p:cNvSpPr>
          <p:nvPr/>
        </p:nvSpPr>
        <p:spPr>
          <a:xfrm>
            <a:off x="1523999" y="3357985"/>
            <a:ext cx="9144000" cy="95898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AR" i="1" dirty="0" err="1"/>
              <a:t>Brassica</a:t>
            </a:r>
            <a:r>
              <a:rPr lang="es-AR" i="1" dirty="0"/>
              <a:t> </a:t>
            </a:r>
            <a:r>
              <a:rPr lang="es-AR" i="1" dirty="0" err="1"/>
              <a:t>carinata</a:t>
            </a:r>
            <a:r>
              <a:rPr lang="es-AR" i="1" dirty="0"/>
              <a:t> </a:t>
            </a:r>
            <a:r>
              <a:rPr lang="es-AR" dirty="0" err="1"/>
              <a:t>growth</a:t>
            </a:r>
            <a:endParaRPr lang="es-AR" dirty="0"/>
          </a:p>
        </p:txBody>
      </p:sp>
      <p:sp>
        <p:nvSpPr>
          <p:cNvPr id="3" name="CuadroTexto 2"/>
          <p:cNvSpPr txBox="1"/>
          <p:nvPr/>
        </p:nvSpPr>
        <p:spPr>
          <a:xfrm>
            <a:off x="253284" y="5792045"/>
            <a:ext cx="11685430" cy="646331"/>
          </a:xfrm>
          <a:prstGeom prst="rect">
            <a:avLst/>
          </a:prstGeom>
          <a:noFill/>
        </p:spPr>
        <p:txBody>
          <a:bodyPr wrap="square" rtlCol="0">
            <a:spAutoFit/>
          </a:bodyPr>
          <a:lstStyle/>
          <a:p>
            <a:pPr algn="ctr"/>
            <a:r>
              <a:rPr lang="es-AR" dirty="0" err="1"/>
              <a:t>Teamwork</a:t>
            </a:r>
            <a:r>
              <a:rPr lang="es-AR" dirty="0"/>
              <a:t>: Daniel Miralles, Gonzalo </a:t>
            </a:r>
            <a:r>
              <a:rPr lang="es-AR" dirty="0" err="1"/>
              <a:t>Rivelli</a:t>
            </a:r>
            <a:r>
              <a:rPr lang="es-AR" dirty="0"/>
              <a:t>, Carina </a:t>
            </a:r>
            <a:r>
              <a:rPr lang="es-AR" dirty="0" err="1"/>
              <a:t>Ibañez</a:t>
            </a:r>
            <a:r>
              <a:rPr lang="es-AR" dirty="0"/>
              <a:t>, Maximiliano </a:t>
            </a:r>
            <a:r>
              <a:rPr lang="es-AR" dirty="0" err="1"/>
              <a:t>Rodriguez</a:t>
            </a:r>
            <a:r>
              <a:rPr lang="es-AR" dirty="0"/>
              <a:t>, Gabriela </a:t>
            </a:r>
            <a:r>
              <a:rPr lang="es-AR" dirty="0" err="1"/>
              <a:t>Abeledo</a:t>
            </a:r>
            <a:r>
              <a:rPr lang="es-AR" dirty="0"/>
              <a:t>, </a:t>
            </a:r>
            <a:r>
              <a:rPr lang="es-AR" dirty="0" err="1"/>
              <a:t>Déborah</a:t>
            </a:r>
            <a:r>
              <a:rPr lang="es-AR" dirty="0"/>
              <a:t> </a:t>
            </a:r>
            <a:r>
              <a:rPr lang="es-AR" dirty="0" err="1"/>
              <a:t>Rondanini</a:t>
            </a:r>
            <a:endParaRPr lang="es-AR" dirty="0"/>
          </a:p>
          <a:p>
            <a:pPr algn="ctr"/>
            <a:r>
              <a:rPr lang="es-AR" dirty="0">
                <a:hlinkClick r:id="rId2"/>
              </a:rPr>
              <a:t>miralles@agro.uba.ar</a:t>
            </a:r>
            <a:r>
              <a:rPr lang="es-AR" dirty="0"/>
              <a:t>, </a:t>
            </a:r>
            <a:r>
              <a:rPr lang="es-AR" dirty="0">
                <a:hlinkClick r:id="rId3"/>
              </a:rPr>
              <a:t>rondanin@agro.uba.ar</a:t>
            </a:r>
            <a:r>
              <a:rPr lang="es-AR" dirty="0"/>
              <a:t> </a:t>
            </a:r>
          </a:p>
        </p:txBody>
      </p:sp>
    </p:spTree>
    <p:extLst>
      <p:ext uri="{BB962C8B-B14F-4D97-AF65-F5344CB8AC3E}">
        <p14:creationId xmlns:p14="http://schemas.microsoft.com/office/powerpoint/2010/main" val="127162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227916" y="1044399"/>
            <a:ext cx="11717191" cy="1200329"/>
          </a:xfrm>
          <a:prstGeom prst="rect">
            <a:avLst/>
          </a:prstGeom>
          <a:noFill/>
        </p:spPr>
        <p:txBody>
          <a:bodyPr wrap="square" rtlCol="0">
            <a:spAutoFit/>
          </a:bodyPr>
          <a:lstStyle/>
          <a:p>
            <a:r>
              <a:rPr lang="es-AR" dirty="0" err="1"/>
              <a:t>Nujet</a:t>
            </a:r>
            <a:r>
              <a:rPr lang="es-AR" dirty="0"/>
              <a:t> 400 (</a:t>
            </a:r>
            <a:r>
              <a:rPr lang="es-AR" dirty="0" err="1"/>
              <a:t>hybrid</a:t>
            </a:r>
            <a:r>
              <a:rPr lang="es-AR" dirty="0"/>
              <a:t>) and Avanza 641 (OP </a:t>
            </a:r>
            <a:r>
              <a:rPr lang="es-AR" dirty="0" err="1"/>
              <a:t>variety</a:t>
            </a:r>
            <a:r>
              <a:rPr lang="es-AR" dirty="0"/>
              <a:t>) </a:t>
            </a:r>
            <a:r>
              <a:rPr lang="es-AR" dirty="0" err="1"/>
              <a:t>with</a:t>
            </a:r>
            <a:r>
              <a:rPr lang="es-AR" dirty="0"/>
              <a:t> 5 </a:t>
            </a:r>
            <a:r>
              <a:rPr lang="es-AR" dirty="0" err="1"/>
              <a:t>replicates</a:t>
            </a:r>
            <a:r>
              <a:rPr lang="es-AR" dirty="0"/>
              <a:t> </a:t>
            </a:r>
          </a:p>
          <a:p>
            <a:r>
              <a:rPr lang="es-AR" b="1" u="sng" dirty="0" err="1"/>
              <a:t>Sowing</a:t>
            </a:r>
            <a:r>
              <a:rPr lang="es-AR" b="1" u="sng" dirty="0"/>
              <a:t> date: </a:t>
            </a:r>
            <a:r>
              <a:rPr lang="es-AR" b="1" u="sng" dirty="0" err="1"/>
              <a:t>April</a:t>
            </a:r>
            <a:r>
              <a:rPr lang="es-AR" b="1" u="sng" dirty="0"/>
              <a:t> 6, 2022  </a:t>
            </a:r>
            <a:r>
              <a:rPr lang="es-AR" i="1" u="sng" dirty="0"/>
              <a:t>(78 </a:t>
            </a:r>
            <a:r>
              <a:rPr lang="es-AR" i="1" u="sng" dirty="0" err="1"/>
              <a:t>days</a:t>
            </a:r>
            <a:r>
              <a:rPr lang="es-AR" i="1" u="sng" dirty="0"/>
              <a:t> </a:t>
            </a:r>
            <a:r>
              <a:rPr lang="es-AR" i="1" u="sng" dirty="0" err="1"/>
              <a:t>earlier</a:t>
            </a:r>
            <a:r>
              <a:rPr lang="es-AR" i="1" u="sng" dirty="0"/>
              <a:t> </a:t>
            </a:r>
            <a:r>
              <a:rPr lang="es-AR" i="1" u="sng" dirty="0" err="1"/>
              <a:t>than</a:t>
            </a:r>
            <a:r>
              <a:rPr lang="es-AR" i="1" u="sng" dirty="0"/>
              <a:t> 2021) </a:t>
            </a:r>
            <a:r>
              <a:rPr lang="es-AR" dirty="0" err="1"/>
              <a:t>Planting</a:t>
            </a:r>
            <a:r>
              <a:rPr lang="es-AR" dirty="0"/>
              <a:t> </a:t>
            </a:r>
            <a:r>
              <a:rPr lang="es-AR" dirty="0" err="1"/>
              <a:t>rate</a:t>
            </a:r>
            <a:r>
              <a:rPr lang="es-AR" dirty="0"/>
              <a:t>: 100 </a:t>
            </a:r>
            <a:r>
              <a:rPr lang="es-AR" dirty="0" err="1"/>
              <a:t>plants</a:t>
            </a:r>
            <a:r>
              <a:rPr lang="es-AR" dirty="0"/>
              <a:t>/m2</a:t>
            </a:r>
          </a:p>
          <a:p>
            <a:r>
              <a:rPr lang="es-AR" dirty="0" err="1"/>
              <a:t>Husbandry</a:t>
            </a:r>
            <a:r>
              <a:rPr lang="es-AR" dirty="0"/>
              <a:t>: </a:t>
            </a:r>
            <a:r>
              <a:rPr lang="es-AR" dirty="0" err="1"/>
              <a:t>drip</a:t>
            </a:r>
            <a:r>
              <a:rPr lang="es-AR" dirty="0"/>
              <a:t> </a:t>
            </a:r>
            <a:r>
              <a:rPr lang="es-AR" dirty="0" err="1"/>
              <a:t>irrigation</a:t>
            </a:r>
            <a:r>
              <a:rPr lang="es-AR" dirty="0"/>
              <a:t> and </a:t>
            </a:r>
            <a:r>
              <a:rPr lang="es-AR" dirty="0" err="1"/>
              <a:t>fertilization</a:t>
            </a:r>
            <a:r>
              <a:rPr lang="es-AR" dirty="0"/>
              <a:t> (up </a:t>
            </a:r>
            <a:r>
              <a:rPr lang="es-AR" dirty="0" err="1"/>
              <a:t>to</a:t>
            </a:r>
            <a:r>
              <a:rPr lang="es-AR" dirty="0"/>
              <a:t> 100 kg N </a:t>
            </a:r>
            <a:r>
              <a:rPr lang="es-AR" dirty="0" err="1"/>
              <a:t>available</a:t>
            </a:r>
            <a:r>
              <a:rPr lang="es-AR" dirty="0"/>
              <a:t>/ha), </a:t>
            </a:r>
            <a:r>
              <a:rPr lang="es-AR" dirty="0" err="1"/>
              <a:t>cletodim</a:t>
            </a:r>
            <a:r>
              <a:rPr lang="es-AR" dirty="0"/>
              <a:t> and preventive </a:t>
            </a:r>
            <a:r>
              <a:rPr lang="es-AR" dirty="0" err="1"/>
              <a:t>fungicide</a:t>
            </a:r>
            <a:r>
              <a:rPr lang="es-AR" dirty="0"/>
              <a:t> in V6. </a:t>
            </a:r>
          </a:p>
          <a:p>
            <a:r>
              <a:rPr lang="es-AR" dirty="0"/>
              <a:t>Foliar S </a:t>
            </a:r>
            <a:r>
              <a:rPr lang="es-AR" dirty="0" err="1"/>
              <a:t>fertilizer</a:t>
            </a:r>
            <a:r>
              <a:rPr lang="es-AR" dirty="0"/>
              <a:t> (June 28, 76 DAE) </a:t>
            </a:r>
            <a:r>
              <a:rPr lang="en-US" dirty="0"/>
              <a:t>to reverse foliar cold damage. Insecticides for aphids in reproductive stages.</a:t>
            </a:r>
            <a:endParaRPr lang="es-AR" dirty="0"/>
          </a:p>
        </p:txBody>
      </p:sp>
      <p:sp>
        <p:nvSpPr>
          <p:cNvPr id="3" name="Título 2"/>
          <p:cNvSpPr>
            <a:spLocks noGrp="1"/>
          </p:cNvSpPr>
          <p:nvPr>
            <p:ph type="title"/>
          </p:nvPr>
        </p:nvSpPr>
        <p:spPr>
          <a:xfrm>
            <a:off x="253061" y="172381"/>
            <a:ext cx="3090315" cy="590311"/>
          </a:xfrm>
        </p:spPr>
        <p:txBody>
          <a:bodyPr>
            <a:noAutofit/>
          </a:bodyPr>
          <a:lstStyle/>
          <a:p>
            <a:r>
              <a:rPr lang="es-AR" sz="4000" dirty="0"/>
              <a:t>Experimental</a:t>
            </a:r>
          </a:p>
        </p:txBody>
      </p:sp>
      <p:grpSp>
        <p:nvGrpSpPr>
          <p:cNvPr id="19" name="Grupo 18">
            <a:extLst>
              <a:ext uri="{FF2B5EF4-FFF2-40B4-BE49-F238E27FC236}">
                <a16:creationId xmlns:a16="http://schemas.microsoft.com/office/drawing/2014/main" id="{31BDC6B4-F08C-1DC0-9541-6F60F2AE639A}"/>
              </a:ext>
            </a:extLst>
          </p:cNvPr>
          <p:cNvGrpSpPr/>
          <p:nvPr/>
        </p:nvGrpSpPr>
        <p:grpSpPr>
          <a:xfrm>
            <a:off x="164073" y="2928599"/>
            <a:ext cx="8550212" cy="3837456"/>
            <a:chOff x="3638977" y="2760082"/>
            <a:chExt cx="8550212" cy="3837456"/>
          </a:xfrm>
        </p:grpSpPr>
        <p:pic>
          <p:nvPicPr>
            <p:cNvPr id="2" name="Imagen 1"/>
            <p:cNvPicPr>
              <a:picLocks noChangeAspect="1"/>
            </p:cNvPicPr>
            <p:nvPr/>
          </p:nvPicPr>
          <p:blipFill rotWithShape="1">
            <a:blip r:embed="rId2" cstate="print">
              <a:extLst>
                <a:ext uri="{28A0092B-C50C-407E-A947-70E740481C1C}">
                  <a14:useLocalDpi xmlns:a14="http://schemas.microsoft.com/office/drawing/2010/main" val="0"/>
                </a:ext>
              </a:extLst>
            </a:blip>
            <a:srcRect b="17230"/>
            <a:stretch/>
          </p:blipFill>
          <p:spPr>
            <a:xfrm>
              <a:off x="3638977" y="2760082"/>
              <a:ext cx="8242288" cy="3837456"/>
            </a:xfrm>
            <a:prstGeom prst="rect">
              <a:avLst/>
            </a:prstGeom>
          </p:spPr>
        </p:pic>
        <p:sp>
          <p:nvSpPr>
            <p:cNvPr id="7" name="CuadroTexto 6"/>
            <p:cNvSpPr txBox="1"/>
            <p:nvPr/>
          </p:nvSpPr>
          <p:spPr>
            <a:xfrm>
              <a:off x="6616688" y="4002559"/>
              <a:ext cx="1399822" cy="369332"/>
            </a:xfrm>
            <a:prstGeom prst="rect">
              <a:avLst/>
            </a:prstGeom>
            <a:noFill/>
          </p:spPr>
          <p:txBody>
            <a:bodyPr wrap="square" rtlCol="0">
              <a:spAutoFit/>
            </a:bodyPr>
            <a:lstStyle/>
            <a:p>
              <a:pPr algn="ctr"/>
              <a:r>
                <a:rPr lang="es-AR" b="1" dirty="0"/>
                <a:t>Avanza</a:t>
              </a:r>
            </a:p>
          </p:txBody>
        </p:sp>
        <p:sp>
          <p:nvSpPr>
            <p:cNvPr id="8" name="CuadroTexto 7"/>
            <p:cNvSpPr txBox="1"/>
            <p:nvPr/>
          </p:nvSpPr>
          <p:spPr>
            <a:xfrm>
              <a:off x="6360299" y="5106296"/>
              <a:ext cx="1114345" cy="400110"/>
            </a:xfrm>
            <a:prstGeom prst="rect">
              <a:avLst/>
            </a:prstGeom>
            <a:noFill/>
          </p:spPr>
          <p:txBody>
            <a:bodyPr wrap="square" rtlCol="0">
              <a:spAutoFit/>
            </a:bodyPr>
            <a:lstStyle/>
            <a:p>
              <a:pPr algn="ctr"/>
              <a:r>
                <a:rPr lang="es-AR" sz="2000" b="1" dirty="0" err="1"/>
                <a:t>Nujet</a:t>
              </a:r>
              <a:endParaRPr lang="es-AR" sz="2000" b="1" dirty="0"/>
            </a:p>
          </p:txBody>
        </p:sp>
        <p:sp>
          <p:nvSpPr>
            <p:cNvPr id="9" name="CuadroTexto 8"/>
            <p:cNvSpPr txBox="1"/>
            <p:nvPr/>
          </p:nvSpPr>
          <p:spPr>
            <a:xfrm>
              <a:off x="10415099" y="3669347"/>
              <a:ext cx="1774090" cy="646331"/>
            </a:xfrm>
            <a:prstGeom prst="rect">
              <a:avLst/>
            </a:prstGeom>
            <a:noFill/>
          </p:spPr>
          <p:txBody>
            <a:bodyPr wrap="square" rtlCol="0">
              <a:spAutoFit/>
            </a:bodyPr>
            <a:lstStyle/>
            <a:p>
              <a:r>
                <a:rPr lang="es-AR" b="1" dirty="0"/>
                <a:t>1.2 m </a:t>
              </a:r>
              <a:r>
                <a:rPr lang="es-AR" b="1" dirty="0" err="1"/>
                <a:t>deep</a:t>
              </a:r>
              <a:r>
                <a:rPr lang="es-AR" b="1" dirty="0"/>
                <a:t> probe </a:t>
              </a:r>
              <a:r>
                <a:rPr lang="es-AR" b="1" dirty="0" err="1"/>
                <a:t>tubes</a:t>
              </a:r>
              <a:endParaRPr lang="es-AR" dirty="0"/>
            </a:p>
          </p:txBody>
        </p:sp>
        <p:cxnSp>
          <p:nvCxnSpPr>
            <p:cNvPr id="12" name="Conector recto de flecha 11"/>
            <p:cNvCxnSpPr>
              <a:stCxn id="9" idx="1"/>
            </p:cNvCxnSpPr>
            <p:nvPr/>
          </p:nvCxnSpPr>
          <p:spPr>
            <a:xfrm flipH="1">
              <a:off x="9233932" y="3992513"/>
              <a:ext cx="1181167" cy="56005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a:cxnSpLocks/>
            </p:cNvCxnSpPr>
            <p:nvPr/>
          </p:nvCxnSpPr>
          <p:spPr>
            <a:xfrm flipH="1">
              <a:off x="9162970" y="4002559"/>
              <a:ext cx="1252129" cy="7863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CuadroTexto 19"/>
            <p:cNvSpPr txBox="1"/>
            <p:nvPr/>
          </p:nvSpPr>
          <p:spPr>
            <a:xfrm>
              <a:off x="4881300" y="4983186"/>
              <a:ext cx="1715912" cy="523220"/>
            </a:xfrm>
            <a:prstGeom prst="rect">
              <a:avLst/>
            </a:prstGeom>
            <a:noFill/>
          </p:spPr>
          <p:txBody>
            <a:bodyPr wrap="square" rtlCol="0">
              <a:spAutoFit/>
            </a:bodyPr>
            <a:lstStyle/>
            <a:p>
              <a:r>
                <a:rPr lang="es-AR" sz="1400" b="1" dirty="0"/>
                <a:t>7 </a:t>
              </a:r>
              <a:r>
                <a:rPr lang="es-AR" sz="1400" b="1" dirty="0" err="1"/>
                <a:t>rows</a:t>
              </a:r>
              <a:r>
                <a:rPr lang="es-AR" sz="1400" b="1" dirty="0"/>
                <a:t> (0.2 m </a:t>
              </a:r>
              <a:r>
                <a:rPr lang="es-AR" sz="1400" b="1" dirty="0" err="1"/>
                <a:t>apart</a:t>
              </a:r>
              <a:r>
                <a:rPr lang="es-AR" sz="1400" b="1" dirty="0"/>
                <a:t>) x 12 m </a:t>
              </a:r>
              <a:r>
                <a:rPr lang="es-AR" sz="1400" b="1" dirty="0" err="1"/>
                <a:t>long</a:t>
              </a:r>
              <a:endParaRPr lang="es-AR" sz="1400" b="1" dirty="0"/>
            </a:p>
          </p:txBody>
        </p:sp>
        <p:sp>
          <p:nvSpPr>
            <p:cNvPr id="21" name="CuadroTexto 20"/>
            <p:cNvSpPr txBox="1"/>
            <p:nvPr/>
          </p:nvSpPr>
          <p:spPr>
            <a:xfrm>
              <a:off x="5301956" y="3893980"/>
              <a:ext cx="1758254" cy="523220"/>
            </a:xfrm>
            <a:prstGeom prst="rect">
              <a:avLst/>
            </a:prstGeom>
            <a:noFill/>
          </p:spPr>
          <p:txBody>
            <a:bodyPr wrap="square" rtlCol="0">
              <a:spAutoFit/>
            </a:bodyPr>
            <a:lstStyle/>
            <a:p>
              <a:r>
                <a:rPr lang="es-AR" sz="1400" b="1" dirty="0"/>
                <a:t>7 </a:t>
              </a:r>
              <a:r>
                <a:rPr lang="es-AR" sz="1400" b="1" dirty="0" err="1"/>
                <a:t>rows</a:t>
              </a:r>
              <a:r>
                <a:rPr lang="es-AR" sz="1400" b="1" dirty="0"/>
                <a:t> (0.2 m </a:t>
              </a:r>
              <a:r>
                <a:rPr lang="es-AR" sz="1400" b="1" dirty="0" err="1"/>
                <a:t>apart</a:t>
              </a:r>
              <a:r>
                <a:rPr lang="es-AR" sz="1400" b="1" dirty="0"/>
                <a:t>) x 10 m </a:t>
              </a:r>
              <a:r>
                <a:rPr lang="es-AR" sz="1400" b="1" dirty="0" err="1"/>
                <a:t>long</a:t>
              </a:r>
              <a:endParaRPr lang="es-AR" sz="1400" b="1" dirty="0"/>
            </a:p>
          </p:txBody>
        </p:sp>
        <p:sp>
          <p:nvSpPr>
            <p:cNvPr id="23" name="CuadroTexto 22"/>
            <p:cNvSpPr txBox="1"/>
            <p:nvPr/>
          </p:nvSpPr>
          <p:spPr>
            <a:xfrm>
              <a:off x="3703451" y="2760082"/>
              <a:ext cx="1293786" cy="523220"/>
            </a:xfrm>
            <a:prstGeom prst="rect">
              <a:avLst/>
            </a:prstGeom>
            <a:noFill/>
          </p:spPr>
          <p:txBody>
            <a:bodyPr wrap="square" rtlCol="0">
              <a:spAutoFit/>
            </a:bodyPr>
            <a:lstStyle/>
            <a:p>
              <a:r>
                <a:rPr lang="es-AR" sz="1400" b="1" i="1" dirty="0" err="1"/>
                <a:t>May</a:t>
              </a:r>
              <a:r>
                <a:rPr lang="es-AR" sz="1400" b="1" i="1" dirty="0"/>
                <a:t> 11, 2022</a:t>
              </a:r>
            </a:p>
            <a:p>
              <a:r>
                <a:rPr lang="es-AR" sz="1400" b="1" i="1" dirty="0"/>
                <a:t>(29 DAE)</a:t>
              </a:r>
            </a:p>
          </p:txBody>
        </p:sp>
      </p:grpSp>
      <p:sp>
        <p:nvSpPr>
          <p:cNvPr id="25" name="CuadroTexto 24"/>
          <p:cNvSpPr txBox="1"/>
          <p:nvPr/>
        </p:nvSpPr>
        <p:spPr>
          <a:xfrm>
            <a:off x="1194620" y="2345476"/>
            <a:ext cx="9384774" cy="369332"/>
          </a:xfrm>
          <a:prstGeom prst="rect">
            <a:avLst/>
          </a:prstGeom>
          <a:noFill/>
        </p:spPr>
        <p:txBody>
          <a:bodyPr wrap="square" rtlCol="0">
            <a:spAutoFit/>
          </a:bodyPr>
          <a:lstStyle/>
          <a:p>
            <a:r>
              <a:rPr lang="en-US" dirty="0"/>
              <a:t>A very dry year (but irrigated). More problems with weeds, early frosts, and aphids than in 2021</a:t>
            </a:r>
            <a:endParaRPr lang="es-AR" dirty="0"/>
          </a:p>
        </p:txBody>
      </p:sp>
      <p:grpSp>
        <p:nvGrpSpPr>
          <p:cNvPr id="18" name="Grupo 17">
            <a:extLst>
              <a:ext uri="{FF2B5EF4-FFF2-40B4-BE49-F238E27FC236}">
                <a16:creationId xmlns:a16="http://schemas.microsoft.com/office/drawing/2014/main" id="{635FEB48-B50C-3A23-BF7E-39F3AEA29F79}"/>
              </a:ext>
            </a:extLst>
          </p:cNvPr>
          <p:cNvGrpSpPr/>
          <p:nvPr/>
        </p:nvGrpSpPr>
        <p:grpSpPr>
          <a:xfrm>
            <a:off x="8541449" y="2868097"/>
            <a:ext cx="3456000" cy="1944000"/>
            <a:chOff x="113632" y="2693321"/>
            <a:chExt cx="3486478" cy="1963261"/>
          </a:xfrm>
        </p:grpSpPr>
        <p:pic>
          <p:nvPicPr>
            <p:cNvPr id="24" name="Imagen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632" y="2695438"/>
              <a:ext cx="3486478" cy="1961144"/>
            </a:xfrm>
            <a:prstGeom prst="rect">
              <a:avLst/>
            </a:prstGeom>
          </p:spPr>
        </p:pic>
        <p:sp>
          <p:nvSpPr>
            <p:cNvPr id="26" name="CuadroTexto 25"/>
            <p:cNvSpPr txBox="1"/>
            <p:nvPr/>
          </p:nvSpPr>
          <p:spPr>
            <a:xfrm>
              <a:off x="1611763" y="2693321"/>
              <a:ext cx="1886812" cy="307777"/>
            </a:xfrm>
            <a:prstGeom prst="rect">
              <a:avLst/>
            </a:prstGeom>
            <a:noFill/>
          </p:spPr>
          <p:txBody>
            <a:bodyPr wrap="square" rtlCol="0">
              <a:spAutoFit/>
            </a:bodyPr>
            <a:lstStyle/>
            <a:p>
              <a:r>
                <a:rPr lang="es-AR" sz="1400" b="1" i="1" dirty="0" err="1">
                  <a:solidFill>
                    <a:schemeClr val="bg1"/>
                  </a:solidFill>
                </a:rPr>
                <a:t>May</a:t>
              </a:r>
              <a:r>
                <a:rPr lang="es-AR" sz="1400" b="1" i="1" dirty="0">
                  <a:solidFill>
                    <a:schemeClr val="bg1"/>
                  </a:solidFill>
                </a:rPr>
                <a:t> 31, 2022 (49 DAE)</a:t>
              </a:r>
            </a:p>
          </p:txBody>
        </p:sp>
      </p:grpSp>
      <p:sp>
        <p:nvSpPr>
          <p:cNvPr id="5" name="CuadroTexto 4">
            <a:extLst>
              <a:ext uri="{FF2B5EF4-FFF2-40B4-BE49-F238E27FC236}">
                <a16:creationId xmlns:a16="http://schemas.microsoft.com/office/drawing/2014/main" id="{1CD5E28C-A0C9-3035-8AA4-73AD9906287A}"/>
              </a:ext>
            </a:extLst>
          </p:cNvPr>
          <p:cNvSpPr txBox="1"/>
          <p:nvPr/>
        </p:nvSpPr>
        <p:spPr>
          <a:xfrm>
            <a:off x="3343376" y="259537"/>
            <a:ext cx="8553426" cy="646331"/>
          </a:xfrm>
          <a:prstGeom prst="rect">
            <a:avLst/>
          </a:prstGeom>
          <a:noFill/>
        </p:spPr>
        <p:txBody>
          <a:bodyPr wrap="square" rtlCol="0">
            <a:spAutoFit/>
          </a:bodyPr>
          <a:lstStyle/>
          <a:p>
            <a:r>
              <a:rPr lang="es-AR" dirty="0" err="1"/>
              <a:t>Experiments</a:t>
            </a:r>
            <a:r>
              <a:rPr lang="es-AR" dirty="0"/>
              <a:t> at </a:t>
            </a:r>
            <a:r>
              <a:rPr lang="es-AR" dirty="0" err="1"/>
              <a:t>the</a:t>
            </a:r>
            <a:r>
              <a:rPr lang="es-AR" dirty="0"/>
              <a:t> </a:t>
            </a:r>
            <a:r>
              <a:rPr lang="es-AR" dirty="0" err="1"/>
              <a:t>School</a:t>
            </a:r>
            <a:r>
              <a:rPr lang="es-AR" dirty="0"/>
              <a:t> of </a:t>
            </a:r>
            <a:r>
              <a:rPr lang="es-AR" dirty="0" err="1"/>
              <a:t>Agronomy</a:t>
            </a:r>
            <a:r>
              <a:rPr lang="es-AR" dirty="0"/>
              <a:t>, </a:t>
            </a:r>
            <a:r>
              <a:rPr lang="es-AR" dirty="0" err="1"/>
              <a:t>University</a:t>
            </a:r>
            <a:r>
              <a:rPr lang="es-AR" dirty="0"/>
              <a:t> of Buenos Aires (34</a:t>
            </a:r>
            <a:r>
              <a:rPr lang="es-AR" dirty="0">
                <a:latin typeface="Calibri" panose="020F0502020204030204" pitchFamily="34" charset="0"/>
              </a:rPr>
              <a:t>°36’S 58°26’W)</a:t>
            </a:r>
            <a:endParaRPr lang="es-AR" dirty="0"/>
          </a:p>
          <a:p>
            <a:r>
              <a:rPr lang="es-AR" dirty="0" err="1"/>
              <a:t>Typical</a:t>
            </a:r>
            <a:r>
              <a:rPr lang="es-AR" dirty="0"/>
              <a:t> </a:t>
            </a:r>
            <a:r>
              <a:rPr lang="es-AR" dirty="0" err="1"/>
              <a:t>Argiudoll</a:t>
            </a:r>
            <a:r>
              <a:rPr lang="es-AR" dirty="0"/>
              <a:t> </a:t>
            </a:r>
            <a:r>
              <a:rPr lang="es-AR" dirty="0" err="1"/>
              <a:t>with</a:t>
            </a:r>
            <a:r>
              <a:rPr lang="es-AR" dirty="0"/>
              <a:t> a </a:t>
            </a:r>
            <a:r>
              <a:rPr lang="es-AR" dirty="0" err="1"/>
              <a:t>strong</a:t>
            </a:r>
            <a:r>
              <a:rPr lang="es-AR" dirty="0"/>
              <a:t> </a:t>
            </a:r>
            <a:r>
              <a:rPr lang="es-AR" dirty="0" err="1"/>
              <a:t>clayey</a:t>
            </a:r>
            <a:r>
              <a:rPr lang="es-AR" dirty="0"/>
              <a:t> </a:t>
            </a:r>
            <a:r>
              <a:rPr lang="es-AR" dirty="0" err="1"/>
              <a:t>horizon</a:t>
            </a:r>
            <a:r>
              <a:rPr lang="es-AR" dirty="0"/>
              <a:t> (</a:t>
            </a:r>
            <a:r>
              <a:rPr lang="es-AR" dirty="0" err="1"/>
              <a:t>Bt</a:t>
            </a:r>
            <a:r>
              <a:rPr lang="es-AR" dirty="0"/>
              <a:t>) at 40 cm </a:t>
            </a:r>
            <a:r>
              <a:rPr lang="es-AR" dirty="0" err="1"/>
              <a:t>depth</a:t>
            </a:r>
            <a:r>
              <a:rPr lang="es-AR" dirty="0"/>
              <a:t>. </a:t>
            </a:r>
            <a:r>
              <a:rPr lang="es-AR" i="1" dirty="0" err="1"/>
              <a:t>Same</a:t>
            </a:r>
            <a:r>
              <a:rPr lang="es-AR" i="1" dirty="0"/>
              <a:t> </a:t>
            </a:r>
            <a:r>
              <a:rPr lang="es-AR" i="1" dirty="0" err="1"/>
              <a:t>plot</a:t>
            </a:r>
            <a:r>
              <a:rPr lang="es-AR" i="1" dirty="0"/>
              <a:t> </a:t>
            </a:r>
            <a:r>
              <a:rPr lang="es-AR" i="1" dirty="0" err="1"/>
              <a:t>than</a:t>
            </a:r>
            <a:r>
              <a:rPr lang="es-AR" i="1" dirty="0"/>
              <a:t> in 2021</a:t>
            </a:r>
            <a:endParaRPr lang="es-AR" dirty="0"/>
          </a:p>
        </p:txBody>
      </p:sp>
      <p:grpSp>
        <p:nvGrpSpPr>
          <p:cNvPr id="22" name="Grupo 21">
            <a:extLst>
              <a:ext uri="{FF2B5EF4-FFF2-40B4-BE49-F238E27FC236}">
                <a16:creationId xmlns:a16="http://schemas.microsoft.com/office/drawing/2014/main" id="{B1EE61CC-0953-1A29-6704-FF8DE7E98292}"/>
              </a:ext>
            </a:extLst>
          </p:cNvPr>
          <p:cNvGrpSpPr/>
          <p:nvPr/>
        </p:nvGrpSpPr>
        <p:grpSpPr>
          <a:xfrm>
            <a:off x="8582839" y="4831358"/>
            <a:ext cx="3420000" cy="1908000"/>
            <a:chOff x="8622595" y="5041777"/>
            <a:chExt cx="3256358" cy="1722618"/>
          </a:xfrm>
        </p:grpSpPr>
        <p:pic>
          <p:nvPicPr>
            <p:cNvPr id="11" name="Imagen 10">
              <a:extLst>
                <a:ext uri="{FF2B5EF4-FFF2-40B4-BE49-F238E27FC236}">
                  <a16:creationId xmlns:a16="http://schemas.microsoft.com/office/drawing/2014/main" id="{069F7E22-A2F8-C10B-C798-46352C5FE8C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22595" y="5103999"/>
              <a:ext cx="3245331" cy="1660396"/>
            </a:xfrm>
            <a:prstGeom prst="rect">
              <a:avLst/>
            </a:prstGeom>
          </p:spPr>
        </p:pic>
        <p:sp>
          <p:nvSpPr>
            <p:cNvPr id="13" name="CuadroTexto 12">
              <a:extLst>
                <a:ext uri="{FF2B5EF4-FFF2-40B4-BE49-F238E27FC236}">
                  <a16:creationId xmlns:a16="http://schemas.microsoft.com/office/drawing/2014/main" id="{289A9587-96A6-F6CB-8087-CD2136BF48FC}"/>
                </a:ext>
              </a:extLst>
            </p:cNvPr>
            <p:cNvSpPr txBox="1"/>
            <p:nvPr/>
          </p:nvSpPr>
          <p:spPr>
            <a:xfrm>
              <a:off x="9526686" y="5041777"/>
              <a:ext cx="2352267" cy="319250"/>
            </a:xfrm>
            <a:prstGeom prst="rect">
              <a:avLst/>
            </a:prstGeom>
            <a:noFill/>
          </p:spPr>
          <p:txBody>
            <a:bodyPr wrap="square" rtlCol="0">
              <a:spAutoFit/>
            </a:bodyPr>
            <a:lstStyle/>
            <a:p>
              <a:pPr algn="r"/>
              <a:r>
                <a:rPr lang="es-AR" sz="1400" b="1" dirty="0"/>
                <a:t>June 29, 2022 (78 DAE)</a:t>
              </a:r>
            </a:p>
          </p:txBody>
        </p:sp>
        <p:sp>
          <p:nvSpPr>
            <p:cNvPr id="14" name="CuadroTexto 13">
              <a:extLst>
                <a:ext uri="{FF2B5EF4-FFF2-40B4-BE49-F238E27FC236}">
                  <a16:creationId xmlns:a16="http://schemas.microsoft.com/office/drawing/2014/main" id="{37B52814-EA94-6D8F-946B-F3A983B35291}"/>
                </a:ext>
              </a:extLst>
            </p:cNvPr>
            <p:cNvSpPr txBox="1"/>
            <p:nvPr/>
          </p:nvSpPr>
          <p:spPr>
            <a:xfrm>
              <a:off x="9093467" y="5344289"/>
              <a:ext cx="1596400" cy="319250"/>
            </a:xfrm>
            <a:prstGeom prst="rect">
              <a:avLst/>
            </a:prstGeom>
            <a:noFill/>
          </p:spPr>
          <p:txBody>
            <a:bodyPr wrap="square" rtlCol="0">
              <a:spAutoFit/>
            </a:bodyPr>
            <a:lstStyle/>
            <a:p>
              <a:pPr algn="ctr"/>
              <a:r>
                <a:rPr lang="es-AR" sz="1400" b="1" dirty="0">
                  <a:solidFill>
                    <a:srgbClr val="FFFF00"/>
                  </a:solidFill>
                </a:rPr>
                <a:t>Avanza ISR 80%</a:t>
              </a:r>
            </a:p>
          </p:txBody>
        </p:sp>
        <p:sp>
          <p:nvSpPr>
            <p:cNvPr id="15" name="CuadroTexto 14">
              <a:extLst>
                <a:ext uri="{FF2B5EF4-FFF2-40B4-BE49-F238E27FC236}">
                  <a16:creationId xmlns:a16="http://schemas.microsoft.com/office/drawing/2014/main" id="{D61CFB5C-BFE0-DB58-37FB-7C6A6F91977C}"/>
                </a:ext>
              </a:extLst>
            </p:cNvPr>
            <p:cNvSpPr txBox="1"/>
            <p:nvPr/>
          </p:nvSpPr>
          <p:spPr>
            <a:xfrm>
              <a:off x="10282553" y="6159239"/>
              <a:ext cx="1596400" cy="319250"/>
            </a:xfrm>
            <a:prstGeom prst="rect">
              <a:avLst/>
            </a:prstGeom>
            <a:noFill/>
          </p:spPr>
          <p:txBody>
            <a:bodyPr wrap="square" rtlCol="0">
              <a:spAutoFit/>
            </a:bodyPr>
            <a:lstStyle/>
            <a:p>
              <a:pPr algn="ctr"/>
              <a:r>
                <a:rPr lang="es-AR" sz="1400" b="1" dirty="0" err="1">
                  <a:solidFill>
                    <a:srgbClr val="FFFF00"/>
                  </a:solidFill>
                </a:rPr>
                <a:t>Nujet</a:t>
              </a:r>
              <a:r>
                <a:rPr lang="es-AR" sz="1400" b="1" dirty="0">
                  <a:solidFill>
                    <a:srgbClr val="FFFF00"/>
                  </a:solidFill>
                </a:rPr>
                <a:t> ISR 90%</a:t>
              </a:r>
            </a:p>
          </p:txBody>
        </p:sp>
        <p:sp>
          <p:nvSpPr>
            <p:cNvPr id="17" name="CuadroTexto 16">
              <a:extLst>
                <a:ext uri="{FF2B5EF4-FFF2-40B4-BE49-F238E27FC236}">
                  <a16:creationId xmlns:a16="http://schemas.microsoft.com/office/drawing/2014/main" id="{6CA828C5-E161-04DF-304E-F7622BBEB8B7}"/>
                </a:ext>
              </a:extLst>
            </p:cNvPr>
            <p:cNvSpPr txBox="1"/>
            <p:nvPr/>
          </p:nvSpPr>
          <p:spPr>
            <a:xfrm>
              <a:off x="9446400" y="5905769"/>
              <a:ext cx="1432702" cy="287325"/>
            </a:xfrm>
            <a:prstGeom prst="rect">
              <a:avLst/>
            </a:prstGeom>
            <a:noFill/>
          </p:spPr>
          <p:txBody>
            <a:bodyPr wrap="square" rtlCol="0">
              <a:spAutoFit/>
            </a:bodyPr>
            <a:lstStyle/>
            <a:p>
              <a:pPr algn="ctr"/>
              <a:r>
                <a:rPr lang="es-AR" sz="1200" b="1" i="1" dirty="0" err="1"/>
                <a:t>yellowing</a:t>
              </a:r>
              <a:endParaRPr lang="es-AR" sz="1200" b="1" i="1" dirty="0"/>
            </a:p>
          </p:txBody>
        </p:sp>
      </p:grpSp>
    </p:spTree>
    <p:extLst>
      <p:ext uri="{BB962C8B-B14F-4D97-AF65-F5344CB8AC3E}">
        <p14:creationId xmlns:p14="http://schemas.microsoft.com/office/powerpoint/2010/main" val="748937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8B4BB073-49D8-FD40-86EA-872622AF6F06}"/>
              </a:ext>
            </a:extLst>
          </p:cNvPr>
          <p:cNvSpPr txBox="1"/>
          <p:nvPr/>
        </p:nvSpPr>
        <p:spPr>
          <a:xfrm>
            <a:off x="83059" y="190018"/>
            <a:ext cx="3644348" cy="707886"/>
          </a:xfrm>
          <a:prstGeom prst="rect">
            <a:avLst/>
          </a:prstGeom>
          <a:noFill/>
        </p:spPr>
        <p:txBody>
          <a:bodyPr wrap="square">
            <a:spAutoFit/>
          </a:bodyPr>
          <a:lstStyle/>
          <a:p>
            <a:r>
              <a:rPr lang="es-AR" sz="4000" dirty="0" err="1">
                <a:latin typeface="+mj-lt"/>
                <a:ea typeface="+mj-ea"/>
                <a:cs typeface="+mj-cs"/>
              </a:rPr>
              <a:t>Crop</a:t>
            </a:r>
            <a:r>
              <a:rPr lang="es-AR" sz="4000" dirty="0">
                <a:latin typeface="+mj-lt"/>
                <a:ea typeface="+mj-ea"/>
                <a:cs typeface="+mj-cs"/>
              </a:rPr>
              <a:t> </a:t>
            </a:r>
            <a:r>
              <a:rPr lang="es-AR" sz="4000" dirty="0" err="1">
                <a:latin typeface="+mj-lt"/>
                <a:ea typeface="+mj-ea"/>
                <a:cs typeface="+mj-cs"/>
              </a:rPr>
              <a:t>phenology</a:t>
            </a:r>
            <a:endParaRPr lang="es-AR" sz="4000" dirty="0">
              <a:latin typeface="+mj-lt"/>
              <a:ea typeface="+mj-ea"/>
              <a:cs typeface="+mj-cs"/>
            </a:endParaRPr>
          </a:p>
        </p:txBody>
      </p:sp>
      <p:pic>
        <p:nvPicPr>
          <p:cNvPr id="7" name="Imagen 6">
            <a:extLst>
              <a:ext uri="{FF2B5EF4-FFF2-40B4-BE49-F238E27FC236}">
                <a16:creationId xmlns:a16="http://schemas.microsoft.com/office/drawing/2014/main" id="{8AC29251-9920-50A6-F146-FB5CDA552518}"/>
              </a:ext>
            </a:extLst>
          </p:cNvPr>
          <p:cNvPicPr>
            <a:picLocks noChangeAspect="1"/>
          </p:cNvPicPr>
          <p:nvPr/>
        </p:nvPicPr>
        <p:blipFill>
          <a:blip r:embed="rId2"/>
          <a:stretch>
            <a:fillRect/>
          </a:stretch>
        </p:blipFill>
        <p:spPr>
          <a:xfrm>
            <a:off x="83059" y="1411116"/>
            <a:ext cx="6154323" cy="4041823"/>
          </a:xfrm>
          <a:prstGeom prst="rect">
            <a:avLst/>
          </a:prstGeom>
        </p:spPr>
      </p:pic>
      <p:sp>
        <p:nvSpPr>
          <p:cNvPr id="8" name="CuadroTexto 7">
            <a:extLst>
              <a:ext uri="{FF2B5EF4-FFF2-40B4-BE49-F238E27FC236}">
                <a16:creationId xmlns:a16="http://schemas.microsoft.com/office/drawing/2014/main" id="{1C7BAA30-C8C3-A857-4D00-2737D010ED18}"/>
              </a:ext>
            </a:extLst>
          </p:cNvPr>
          <p:cNvSpPr txBox="1"/>
          <p:nvPr/>
        </p:nvSpPr>
        <p:spPr>
          <a:xfrm>
            <a:off x="3670852" y="82296"/>
            <a:ext cx="8481392" cy="923330"/>
          </a:xfrm>
          <a:prstGeom prst="rect">
            <a:avLst/>
          </a:prstGeom>
          <a:noFill/>
        </p:spPr>
        <p:txBody>
          <a:bodyPr wrap="square" rtlCol="0">
            <a:spAutoFit/>
          </a:bodyPr>
          <a:lstStyle/>
          <a:p>
            <a:r>
              <a:rPr lang="en-US" dirty="0"/>
              <a:t>-Similar crop phenology in both genotypes </a:t>
            </a:r>
          </a:p>
          <a:p>
            <a:r>
              <a:rPr lang="en-US" dirty="0"/>
              <a:t>-Beginning of flowering in late July-early August   (frost risk, low photothermal quotient)</a:t>
            </a:r>
          </a:p>
          <a:p>
            <a:r>
              <a:rPr lang="en-US" dirty="0"/>
              <a:t>-Maturity in late October (early planting for summer crop)</a:t>
            </a:r>
            <a:endParaRPr lang="es-AR" dirty="0"/>
          </a:p>
        </p:txBody>
      </p:sp>
      <p:sp>
        <p:nvSpPr>
          <p:cNvPr id="9" name="CuadroTexto 8">
            <a:extLst>
              <a:ext uri="{FF2B5EF4-FFF2-40B4-BE49-F238E27FC236}">
                <a16:creationId xmlns:a16="http://schemas.microsoft.com/office/drawing/2014/main" id="{F371F39A-0FB3-AB1C-2F9A-EE83AE9A00F2}"/>
              </a:ext>
            </a:extLst>
          </p:cNvPr>
          <p:cNvSpPr txBox="1"/>
          <p:nvPr/>
        </p:nvSpPr>
        <p:spPr>
          <a:xfrm>
            <a:off x="9303026" y="1304045"/>
            <a:ext cx="2849218" cy="4247317"/>
          </a:xfrm>
          <a:prstGeom prst="rect">
            <a:avLst/>
          </a:prstGeom>
          <a:noFill/>
        </p:spPr>
        <p:txBody>
          <a:bodyPr wrap="square" rtlCol="0">
            <a:spAutoFit/>
          </a:bodyPr>
          <a:lstStyle/>
          <a:p>
            <a:pPr algn="ctr"/>
            <a:r>
              <a:rPr lang="es-AR" b="1" dirty="0">
                <a:solidFill>
                  <a:schemeClr val="bg1">
                    <a:lumMod val="50000"/>
                  </a:schemeClr>
                </a:solidFill>
              </a:rPr>
              <a:t>2021</a:t>
            </a:r>
          </a:p>
          <a:p>
            <a:r>
              <a:rPr lang="es-AR" dirty="0" err="1">
                <a:solidFill>
                  <a:schemeClr val="bg1">
                    <a:lumMod val="50000"/>
                  </a:schemeClr>
                </a:solidFill>
              </a:rPr>
              <a:t>Sowing</a:t>
            </a:r>
            <a:r>
              <a:rPr lang="es-AR" dirty="0">
                <a:solidFill>
                  <a:schemeClr val="bg1">
                    <a:lumMod val="50000"/>
                  </a:schemeClr>
                </a:solidFill>
              </a:rPr>
              <a:t> date: June, 23 </a:t>
            </a:r>
          </a:p>
          <a:p>
            <a:r>
              <a:rPr lang="es-AR" dirty="0" err="1">
                <a:solidFill>
                  <a:schemeClr val="bg1">
                    <a:lumMod val="50000"/>
                  </a:schemeClr>
                </a:solidFill>
              </a:rPr>
              <a:t>Emergence</a:t>
            </a:r>
            <a:r>
              <a:rPr lang="es-AR" dirty="0">
                <a:solidFill>
                  <a:schemeClr val="bg1">
                    <a:lumMod val="50000"/>
                  </a:schemeClr>
                </a:solidFill>
              </a:rPr>
              <a:t>: </a:t>
            </a:r>
            <a:r>
              <a:rPr lang="es-AR" dirty="0" err="1">
                <a:solidFill>
                  <a:schemeClr val="bg1">
                    <a:lumMod val="50000"/>
                  </a:schemeClr>
                </a:solidFill>
              </a:rPr>
              <a:t>July</a:t>
            </a:r>
            <a:r>
              <a:rPr lang="es-AR" dirty="0">
                <a:solidFill>
                  <a:schemeClr val="bg1">
                    <a:lumMod val="50000"/>
                  </a:schemeClr>
                </a:solidFill>
              </a:rPr>
              <a:t>, 3 (10 DAS) </a:t>
            </a:r>
          </a:p>
          <a:p>
            <a:endParaRPr lang="es-AR" dirty="0">
              <a:solidFill>
                <a:schemeClr val="bg1">
                  <a:lumMod val="50000"/>
                </a:schemeClr>
              </a:solidFill>
            </a:endParaRPr>
          </a:p>
          <a:p>
            <a:r>
              <a:rPr lang="es-AR" dirty="0">
                <a:solidFill>
                  <a:schemeClr val="bg1">
                    <a:lumMod val="50000"/>
                  </a:schemeClr>
                </a:solidFill>
              </a:rPr>
              <a:t>Visible floral </a:t>
            </a:r>
            <a:r>
              <a:rPr lang="es-AR" dirty="0" err="1">
                <a:solidFill>
                  <a:schemeClr val="bg1">
                    <a:lumMod val="50000"/>
                  </a:schemeClr>
                </a:solidFill>
              </a:rPr>
              <a:t>bud</a:t>
            </a:r>
            <a:r>
              <a:rPr lang="es-AR" dirty="0">
                <a:solidFill>
                  <a:schemeClr val="bg1">
                    <a:lumMod val="50000"/>
                  </a:schemeClr>
                </a:solidFill>
              </a:rPr>
              <a:t> (VFB): </a:t>
            </a:r>
          </a:p>
          <a:p>
            <a:r>
              <a:rPr lang="es-AR" dirty="0" err="1">
                <a:solidFill>
                  <a:schemeClr val="bg1">
                    <a:lumMod val="50000"/>
                  </a:schemeClr>
                </a:solidFill>
              </a:rPr>
              <a:t>Nujet</a:t>
            </a:r>
            <a:r>
              <a:rPr lang="es-AR" dirty="0">
                <a:solidFill>
                  <a:schemeClr val="bg1">
                    <a:lumMod val="50000"/>
                  </a:schemeClr>
                </a:solidFill>
              </a:rPr>
              <a:t>: Sept, 8 (77 DAS) </a:t>
            </a:r>
          </a:p>
          <a:p>
            <a:r>
              <a:rPr lang="es-AR" dirty="0">
                <a:solidFill>
                  <a:schemeClr val="bg1">
                    <a:lumMod val="50000"/>
                  </a:schemeClr>
                </a:solidFill>
              </a:rPr>
              <a:t>Avanza: Sept, 10 (79 DAS) </a:t>
            </a:r>
          </a:p>
          <a:p>
            <a:endParaRPr lang="es-AR" dirty="0">
              <a:solidFill>
                <a:schemeClr val="bg1">
                  <a:lumMod val="50000"/>
                </a:schemeClr>
              </a:solidFill>
            </a:endParaRPr>
          </a:p>
          <a:p>
            <a:r>
              <a:rPr lang="es-AR" dirty="0" err="1">
                <a:solidFill>
                  <a:schemeClr val="bg1">
                    <a:lumMod val="50000"/>
                  </a:schemeClr>
                </a:solidFill>
              </a:rPr>
              <a:t>First</a:t>
            </a:r>
            <a:r>
              <a:rPr lang="es-AR" dirty="0">
                <a:solidFill>
                  <a:schemeClr val="bg1">
                    <a:lumMod val="50000"/>
                  </a:schemeClr>
                </a:solidFill>
              </a:rPr>
              <a:t> </a:t>
            </a:r>
            <a:r>
              <a:rPr lang="es-AR" dirty="0" err="1">
                <a:solidFill>
                  <a:schemeClr val="bg1">
                    <a:lumMod val="50000"/>
                  </a:schemeClr>
                </a:solidFill>
              </a:rPr>
              <a:t>flowering</a:t>
            </a:r>
            <a:r>
              <a:rPr lang="es-AR" dirty="0">
                <a:solidFill>
                  <a:schemeClr val="bg1">
                    <a:lumMod val="50000"/>
                  </a:schemeClr>
                </a:solidFill>
              </a:rPr>
              <a:t> (FL): </a:t>
            </a:r>
          </a:p>
          <a:p>
            <a:r>
              <a:rPr lang="es-AR" dirty="0" err="1">
                <a:solidFill>
                  <a:schemeClr val="bg1">
                    <a:lumMod val="50000"/>
                  </a:schemeClr>
                </a:solidFill>
              </a:rPr>
              <a:t>Nujet</a:t>
            </a:r>
            <a:r>
              <a:rPr lang="es-AR" dirty="0">
                <a:solidFill>
                  <a:schemeClr val="bg1">
                    <a:lumMod val="50000"/>
                  </a:schemeClr>
                </a:solidFill>
              </a:rPr>
              <a:t>: Sept, 19 (88 DAS) </a:t>
            </a:r>
          </a:p>
          <a:p>
            <a:r>
              <a:rPr lang="es-AR" dirty="0">
                <a:solidFill>
                  <a:schemeClr val="bg1">
                    <a:lumMod val="50000"/>
                  </a:schemeClr>
                </a:solidFill>
              </a:rPr>
              <a:t>Avanza: Sept, 17 (86 DAS) </a:t>
            </a:r>
          </a:p>
          <a:p>
            <a:endParaRPr lang="es-AR" dirty="0">
              <a:solidFill>
                <a:schemeClr val="bg1">
                  <a:lumMod val="50000"/>
                </a:schemeClr>
              </a:solidFill>
            </a:endParaRPr>
          </a:p>
          <a:p>
            <a:r>
              <a:rPr lang="es-AR" dirty="0" err="1">
                <a:solidFill>
                  <a:schemeClr val="bg1">
                    <a:lumMod val="50000"/>
                  </a:schemeClr>
                </a:solidFill>
              </a:rPr>
              <a:t>Maturity</a:t>
            </a:r>
            <a:r>
              <a:rPr lang="es-AR" dirty="0">
                <a:solidFill>
                  <a:schemeClr val="bg1">
                    <a:lumMod val="50000"/>
                  </a:schemeClr>
                </a:solidFill>
              </a:rPr>
              <a:t>: </a:t>
            </a:r>
          </a:p>
          <a:p>
            <a:r>
              <a:rPr lang="es-AR" dirty="0" err="1">
                <a:solidFill>
                  <a:schemeClr val="bg1">
                    <a:lumMod val="50000"/>
                  </a:schemeClr>
                </a:solidFill>
              </a:rPr>
              <a:t>Nujet</a:t>
            </a:r>
            <a:r>
              <a:rPr lang="es-AR" dirty="0">
                <a:solidFill>
                  <a:schemeClr val="bg1">
                    <a:lumMod val="50000"/>
                  </a:schemeClr>
                </a:solidFill>
              </a:rPr>
              <a:t>: Nov, 30 (160 DAS) </a:t>
            </a:r>
          </a:p>
          <a:p>
            <a:r>
              <a:rPr lang="es-AR" dirty="0">
                <a:solidFill>
                  <a:schemeClr val="bg1">
                    <a:lumMod val="50000"/>
                  </a:schemeClr>
                </a:solidFill>
              </a:rPr>
              <a:t>Avanza: Nov, 30 (160 DAS)</a:t>
            </a:r>
          </a:p>
        </p:txBody>
      </p:sp>
      <p:sp>
        <p:nvSpPr>
          <p:cNvPr id="10" name="CuadroTexto 9">
            <a:extLst>
              <a:ext uri="{FF2B5EF4-FFF2-40B4-BE49-F238E27FC236}">
                <a16:creationId xmlns:a16="http://schemas.microsoft.com/office/drawing/2014/main" id="{B8801ED8-FAB5-0590-C095-CAB15966863B}"/>
              </a:ext>
            </a:extLst>
          </p:cNvPr>
          <p:cNvSpPr txBox="1"/>
          <p:nvPr/>
        </p:nvSpPr>
        <p:spPr>
          <a:xfrm>
            <a:off x="6237382" y="1270673"/>
            <a:ext cx="3105400" cy="4247317"/>
          </a:xfrm>
          <a:prstGeom prst="rect">
            <a:avLst/>
          </a:prstGeom>
          <a:noFill/>
        </p:spPr>
        <p:txBody>
          <a:bodyPr wrap="square" rtlCol="0">
            <a:spAutoFit/>
          </a:bodyPr>
          <a:lstStyle/>
          <a:p>
            <a:pPr algn="ctr"/>
            <a:r>
              <a:rPr lang="es-AR" b="1" dirty="0"/>
              <a:t>2022</a:t>
            </a:r>
          </a:p>
          <a:p>
            <a:r>
              <a:rPr lang="es-AR" dirty="0" err="1"/>
              <a:t>Sowing</a:t>
            </a:r>
            <a:r>
              <a:rPr lang="es-AR" dirty="0"/>
              <a:t> date: April, 6</a:t>
            </a:r>
          </a:p>
          <a:p>
            <a:r>
              <a:rPr lang="es-AR" dirty="0" err="1"/>
              <a:t>Emergence</a:t>
            </a:r>
            <a:r>
              <a:rPr lang="es-AR" dirty="0"/>
              <a:t>: April, 12 (6 DAS) </a:t>
            </a:r>
          </a:p>
          <a:p>
            <a:endParaRPr lang="es-AR" dirty="0"/>
          </a:p>
          <a:p>
            <a:r>
              <a:rPr lang="es-AR" dirty="0"/>
              <a:t>Visible floral </a:t>
            </a:r>
            <a:r>
              <a:rPr lang="es-AR" dirty="0" err="1"/>
              <a:t>bud</a:t>
            </a:r>
            <a:r>
              <a:rPr lang="es-AR" dirty="0"/>
              <a:t> (VFB): </a:t>
            </a:r>
          </a:p>
          <a:p>
            <a:r>
              <a:rPr lang="es-AR" dirty="0" err="1"/>
              <a:t>Nujet</a:t>
            </a:r>
            <a:r>
              <a:rPr lang="es-AR" dirty="0"/>
              <a:t>: </a:t>
            </a:r>
            <a:r>
              <a:rPr lang="es-AR" dirty="0" err="1"/>
              <a:t>July</a:t>
            </a:r>
            <a:r>
              <a:rPr lang="es-AR" dirty="0"/>
              <a:t>, 15 (100 DAS) </a:t>
            </a:r>
          </a:p>
          <a:p>
            <a:r>
              <a:rPr lang="es-AR" dirty="0"/>
              <a:t>Avanza: </a:t>
            </a:r>
            <a:r>
              <a:rPr lang="es-AR" dirty="0" err="1"/>
              <a:t>July</a:t>
            </a:r>
            <a:r>
              <a:rPr lang="es-AR" dirty="0"/>
              <a:t>, 17 (102 DAS) </a:t>
            </a:r>
          </a:p>
          <a:p>
            <a:endParaRPr lang="es-AR" dirty="0"/>
          </a:p>
          <a:p>
            <a:r>
              <a:rPr lang="es-AR" dirty="0" err="1"/>
              <a:t>First</a:t>
            </a:r>
            <a:r>
              <a:rPr lang="es-AR" dirty="0"/>
              <a:t> </a:t>
            </a:r>
            <a:r>
              <a:rPr lang="es-AR" dirty="0" err="1"/>
              <a:t>flowering</a:t>
            </a:r>
            <a:r>
              <a:rPr lang="es-AR" dirty="0"/>
              <a:t> (FL): </a:t>
            </a:r>
          </a:p>
          <a:p>
            <a:r>
              <a:rPr lang="es-AR" dirty="0" err="1"/>
              <a:t>Nujet</a:t>
            </a:r>
            <a:r>
              <a:rPr lang="es-AR" dirty="0"/>
              <a:t>: </a:t>
            </a:r>
            <a:r>
              <a:rPr lang="es-AR" dirty="0" err="1"/>
              <a:t>July</a:t>
            </a:r>
            <a:r>
              <a:rPr lang="es-AR" dirty="0"/>
              <a:t>, 27 (112 DAS) </a:t>
            </a:r>
          </a:p>
          <a:p>
            <a:r>
              <a:rPr lang="es-AR" dirty="0"/>
              <a:t>Avanza: </a:t>
            </a:r>
            <a:r>
              <a:rPr lang="es-AR" dirty="0" err="1"/>
              <a:t>Aug</a:t>
            </a:r>
            <a:r>
              <a:rPr lang="es-AR" dirty="0"/>
              <a:t>, 3 (119 DAS) </a:t>
            </a:r>
          </a:p>
          <a:p>
            <a:endParaRPr lang="es-AR" dirty="0"/>
          </a:p>
          <a:p>
            <a:r>
              <a:rPr lang="es-AR" dirty="0" err="1"/>
              <a:t>Maturity</a:t>
            </a:r>
            <a:r>
              <a:rPr lang="es-AR" dirty="0"/>
              <a:t>: </a:t>
            </a:r>
          </a:p>
          <a:p>
            <a:r>
              <a:rPr lang="es-AR" dirty="0" err="1"/>
              <a:t>Nujet</a:t>
            </a:r>
            <a:r>
              <a:rPr lang="es-AR" dirty="0"/>
              <a:t>: Oct, 24 (201 DAS) </a:t>
            </a:r>
          </a:p>
          <a:p>
            <a:r>
              <a:rPr lang="es-AR" dirty="0"/>
              <a:t>Avanza: Oct, 24 (201 DAS)</a:t>
            </a:r>
          </a:p>
        </p:txBody>
      </p:sp>
      <p:sp>
        <p:nvSpPr>
          <p:cNvPr id="11" name="CuadroTexto 10">
            <a:extLst>
              <a:ext uri="{FF2B5EF4-FFF2-40B4-BE49-F238E27FC236}">
                <a16:creationId xmlns:a16="http://schemas.microsoft.com/office/drawing/2014/main" id="{4E6AD1A0-664D-3F37-6DFE-A55358AD3D7F}"/>
              </a:ext>
            </a:extLst>
          </p:cNvPr>
          <p:cNvSpPr txBox="1"/>
          <p:nvPr/>
        </p:nvSpPr>
        <p:spPr>
          <a:xfrm>
            <a:off x="159026" y="5595228"/>
            <a:ext cx="11966714" cy="1200329"/>
          </a:xfrm>
          <a:prstGeom prst="rect">
            <a:avLst/>
          </a:prstGeom>
          <a:noFill/>
        </p:spPr>
        <p:txBody>
          <a:bodyPr wrap="square" rtlCol="0">
            <a:spAutoFit/>
          </a:bodyPr>
          <a:lstStyle/>
          <a:p>
            <a:r>
              <a:rPr lang="en-US" dirty="0"/>
              <a:t>2022: Days from sowing to flowering: 112 days </a:t>
            </a:r>
            <a:r>
              <a:rPr lang="en-US" dirty="0" err="1"/>
              <a:t>Nujet</a:t>
            </a:r>
            <a:r>
              <a:rPr lang="en-US" dirty="0"/>
              <a:t>, 119 days Avanza. Whole crop cycle: 201 days after sowing (around 57% of cycle for pre-flowering and 43% for post-flowering)</a:t>
            </a:r>
          </a:p>
          <a:p>
            <a:r>
              <a:rPr lang="en-US" dirty="0">
                <a:solidFill>
                  <a:schemeClr val="bg1">
                    <a:lumMod val="50000"/>
                  </a:schemeClr>
                </a:solidFill>
              </a:rPr>
              <a:t>2021: Days from sowing to flowering: 88 days </a:t>
            </a:r>
            <a:r>
              <a:rPr lang="en-US" dirty="0" err="1">
                <a:solidFill>
                  <a:schemeClr val="bg1">
                    <a:lumMod val="50000"/>
                  </a:schemeClr>
                </a:solidFill>
              </a:rPr>
              <a:t>Nujet</a:t>
            </a:r>
            <a:r>
              <a:rPr lang="en-US" dirty="0">
                <a:solidFill>
                  <a:schemeClr val="bg1">
                    <a:lumMod val="50000"/>
                  </a:schemeClr>
                </a:solidFill>
              </a:rPr>
              <a:t>, 86 days Avanza. Whole crop cycle: 160 days after sowing (around 55% of cycle for pre-flowering and 45% for post-flowering)</a:t>
            </a:r>
            <a:endParaRPr lang="es-AR" dirty="0">
              <a:solidFill>
                <a:schemeClr val="bg1">
                  <a:lumMod val="50000"/>
                </a:schemeClr>
              </a:solidFill>
            </a:endParaRPr>
          </a:p>
        </p:txBody>
      </p:sp>
      <p:sp>
        <p:nvSpPr>
          <p:cNvPr id="12" name="CuadroTexto 11">
            <a:extLst>
              <a:ext uri="{FF2B5EF4-FFF2-40B4-BE49-F238E27FC236}">
                <a16:creationId xmlns:a16="http://schemas.microsoft.com/office/drawing/2014/main" id="{0B5A5276-21E6-EBA1-ACFC-86A69D0FD4E3}"/>
              </a:ext>
            </a:extLst>
          </p:cNvPr>
          <p:cNvSpPr txBox="1"/>
          <p:nvPr/>
        </p:nvSpPr>
        <p:spPr>
          <a:xfrm>
            <a:off x="8328992" y="1007452"/>
            <a:ext cx="2252870" cy="307777"/>
          </a:xfrm>
          <a:prstGeom prst="rect">
            <a:avLst/>
          </a:prstGeom>
          <a:noFill/>
        </p:spPr>
        <p:txBody>
          <a:bodyPr wrap="square" rtlCol="0">
            <a:spAutoFit/>
          </a:bodyPr>
          <a:lstStyle/>
          <a:p>
            <a:r>
              <a:rPr lang="es-AR" sz="1400" i="1" dirty="0"/>
              <a:t>DAS: </a:t>
            </a:r>
            <a:r>
              <a:rPr lang="es-AR" sz="1400" i="1" dirty="0" err="1"/>
              <a:t>days</a:t>
            </a:r>
            <a:r>
              <a:rPr lang="es-AR" sz="1400" i="1" dirty="0"/>
              <a:t> after </a:t>
            </a:r>
            <a:r>
              <a:rPr lang="es-AR" sz="1400" i="1" dirty="0" err="1"/>
              <a:t>sowing</a:t>
            </a:r>
            <a:endParaRPr lang="es-AR" sz="1400" i="1" dirty="0"/>
          </a:p>
        </p:txBody>
      </p:sp>
    </p:spTree>
    <p:extLst>
      <p:ext uri="{BB962C8B-B14F-4D97-AF65-F5344CB8AC3E}">
        <p14:creationId xmlns:p14="http://schemas.microsoft.com/office/powerpoint/2010/main" val="1005108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5653" y="33173"/>
            <a:ext cx="5863209" cy="893659"/>
          </a:xfrm>
        </p:spPr>
        <p:txBody>
          <a:bodyPr/>
          <a:lstStyle/>
          <a:p>
            <a:r>
              <a:rPr lang="es-AR" dirty="0" err="1"/>
              <a:t>Canopy</a:t>
            </a:r>
            <a:r>
              <a:rPr lang="es-AR" dirty="0"/>
              <a:t> light capture</a:t>
            </a:r>
          </a:p>
        </p:txBody>
      </p:sp>
      <p:sp>
        <p:nvSpPr>
          <p:cNvPr id="21" name="Rectángulo 20"/>
          <p:cNvSpPr/>
          <p:nvPr/>
        </p:nvSpPr>
        <p:spPr>
          <a:xfrm>
            <a:off x="95972" y="2052245"/>
            <a:ext cx="3119444" cy="2308324"/>
          </a:xfrm>
          <a:prstGeom prst="rect">
            <a:avLst/>
          </a:prstGeom>
        </p:spPr>
        <p:txBody>
          <a:bodyPr wrap="none">
            <a:spAutoFit/>
          </a:bodyPr>
          <a:lstStyle/>
          <a:p>
            <a:r>
              <a:rPr lang="es-AR" sz="1600" b="1" dirty="0" err="1"/>
              <a:t>Sowing</a:t>
            </a:r>
            <a:r>
              <a:rPr lang="es-AR" sz="1600" b="1" dirty="0"/>
              <a:t> date: </a:t>
            </a:r>
            <a:r>
              <a:rPr lang="es-AR" sz="1600" b="1" dirty="0" err="1"/>
              <a:t>April</a:t>
            </a:r>
            <a:r>
              <a:rPr lang="es-AR" sz="1600" b="1" dirty="0"/>
              <a:t> 6, 2022</a:t>
            </a:r>
          </a:p>
          <a:p>
            <a:r>
              <a:rPr lang="es-AR" sz="1600" b="1" dirty="0" err="1"/>
              <a:t>Emergence</a:t>
            </a:r>
            <a:r>
              <a:rPr lang="es-AR" sz="1600" b="1" dirty="0"/>
              <a:t>: </a:t>
            </a:r>
            <a:r>
              <a:rPr lang="es-AR" sz="1600" b="1" dirty="0" err="1"/>
              <a:t>April</a:t>
            </a:r>
            <a:r>
              <a:rPr lang="es-AR" sz="1600" b="1" dirty="0"/>
              <a:t> 12</a:t>
            </a:r>
          </a:p>
          <a:p>
            <a:r>
              <a:rPr lang="es-AR" sz="1600" b="1" dirty="0" err="1"/>
              <a:t>Rosette</a:t>
            </a:r>
            <a:r>
              <a:rPr lang="es-AR" sz="1600" b="1" dirty="0"/>
              <a:t> (V4)</a:t>
            </a:r>
          </a:p>
          <a:p>
            <a:r>
              <a:rPr lang="es-AR" sz="1600" b="1" dirty="0" err="1"/>
              <a:t>Nujet</a:t>
            </a:r>
            <a:r>
              <a:rPr lang="es-AR" sz="1600" b="1" dirty="0"/>
              <a:t>: May 2; Avanza: April 30</a:t>
            </a:r>
          </a:p>
          <a:p>
            <a:r>
              <a:rPr lang="es-AR" sz="1600" b="1" dirty="0"/>
              <a:t>Visible floral </a:t>
            </a:r>
            <a:r>
              <a:rPr lang="es-AR" sz="1600" b="1" dirty="0" err="1"/>
              <a:t>bud</a:t>
            </a:r>
            <a:r>
              <a:rPr lang="es-AR" sz="1600" b="1" dirty="0"/>
              <a:t>: June 15-17</a:t>
            </a:r>
          </a:p>
          <a:p>
            <a:r>
              <a:rPr lang="es-AR" sz="1600" b="1" dirty="0" err="1"/>
              <a:t>First</a:t>
            </a:r>
            <a:r>
              <a:rPr lang="es-AR" sz="1600" b="1" dirty="0"/>
              <a:t> </a:t>
            </a:r>
            <a:r>
              <a:rPr lang="es-AR" sz="1600" b="1" dirty="0" err="1"/>
              <a:t>Flowering</a:t>
            </a:r>
            <a:endParaRPr lang="es-AR" sz="1600" b="1" dirty="0"/>
          </a:p>
          <a:p>
            <a:r>
              <a:rPr lang="es-AR" sz="1600" b="1" dirty="0" err="1"/>
              <a:t>Nujet</a:t>
            </a:r>
            <a:r>
              <a:rPr lang="es-AR" sz="1600" b="1" dirty="0"/>
              <a:t>: </a:t>
            </a:r>
            <a:r>
              <a:rPr lang="es-AR" sz="1600" b="1" dirty="0" err="1"/>
              <a:t>July</a:t>
            </a:r>
            <a:r>
              <a:rPr lang="es-AR" sz="1600" b="1" dirty="0"/>
              <a:t> 27 (106 DAE)</a:t>
            </a:r>
          </a:p>
          <a:p>
            <a:r>
              <a:rPr lang="es-AR" sz="1600" b="1" dirty="0"/>
              <a:t>Avanza: </a:t>
            </a:r>
            <a:r>
              <a:rPr lang="es-AR" sz="1600" b="1" dirty="0" err="1"/>
              <a:t>Aug</a:t>
            </a:r>
            <a:r>
              <a:rPr lang="es-AR" sz="1600" b="1" dirty="0"/>
              <a:t> 8 (118 DAE)</a:t>
            </a:r>
          </a:p>
          <a:p>
            <a:r>
              <a:rPr lang="es-AR" sz="1600" b="1" dirty="0" err="1"/>
              <a:t>Maturity</a:t>
            </a:r>
            <a:r>
              <a:rPr lang="es-AR" sz="1600" b="1" dirty="0"/>
              <a:t>: Oct 24-26 (195-197 DAE)</a:t>
            </a:r>
          </a:p>
        </p:txBody>
      </p:sp>
      <p:sp>
        <p:nvSpPr>
          <p:cNvPr id="22" name="CuadroTexto 21"/>
          <p:cNvSpPr txBox="1"/>
          <p:nvPr/>
        </p:nvSpPr>
        <p:spPr>
          <a:xfrm>
            <a:off x="5141844" y="67787"/>
            <a:ext cx="6935400" cy="1200329"/>
          </a:xfrm>
          <a:prstGeom prst="rect">
            <a:avLst/>
          </a:prstGeom>
          <a:noFill/>
        </p:spPr>
        <p:txBody>
          <a:bodyPr wrap="square" rtlCol="0">
            <a:spAutoFit/>
          </a:bodyPr>
          <a:lstStyle/>
          <a:p>
            <a:r>
              <a:rPr lang="es-AR" b="1" dirty="0"/>
              <a:t>-Quick </a:t>
            </a:r>
            <a:r>
              <a:rPr lang="es-AR" b="1" dirty="0" err="1"/>
              <a:t>soil</a:t>
            </a:r>
            <a:r>
              <a:rPr lang="es-AR" b="1" dirty="0"/>
              <a:t> </a:t>
            </a:r>
            <a:r>
              <a:rPr lang="es-AR" b="1" dirty="0" err="1"/>
              <a:t>coverage</a:t>
            </a:r>
            <a:r>
              <a:rPr lang="es-AR" b="1" dirty="0"/>
              <a:t> (</a:t>
            </a:r>
            <a:r>
              <a:rPr lang="es-AR" b="1" dirty="0" err="1"/>
              <a:t>from</a:t>
            </a:r>
            <a:r>
              <a:rPr lang="es-AR" b="1" dirty="0"/>
              <a:t> 15 </a:t>
            </a:r>
            <a:r>
              <a:rPr lang="es-AR" b="1" dirty="0" err="1"/>
              <a:t>to</a:t>
            </a:r>
            <a:r>
              <a:rPr lang="es-AR" b="1" dirty="0"/>
              <a:t> 40 DAE) in </a:t>
            </a:r>
            <a:r>
              <a:rPr lang="es-AR" b="1" dirty="0" err="1"/>
              <a:t>mid-April</a:t>
            </a:r>
            <a:r>
              <a:rPr lang="es-AR" b="1" dirty="0"/>
              <a:t> </a:t>
            </a:r>
            <a:r>
              <a:rPr lang="es-AR" b="1" dirty="0" err="1"/>
              <a:t>to</a:t>
            </a:r>
            <a:r>
              <a:rPr lang="es-AR" b="1" dirty="0"/>
              <a:t> </a:t>
            </a:r>
            <a:r>
              <a:rPr lang="es-AR" b="1" dirty="0" err="1"/>
              <a:t>mid-May</a:t>
            </a:r>
            <a:endParaRPr lang="es-AR" b="1" dirty="0"/>
          </a:p>
          <a:p>
            <a:r>
              <a:rPr lang="es-AR" b="1" dirty="0"/>
              <a:t>-Light </a:t>
            </a:r>
            <a:r>
              <a:rPr lang="es-AR" b="1" dirty="0" err="1"/>
              <a:t>interception</a:t>
            </a:r>
            <a:r>
              <a:rPr lang="es-AR" b="1" dirty="0"/>
              <a:t> </a:t>
            </a:r>
            <a:r>
              <a:rPr lang="es-AR" b="1" dirty="0" err="1"/>
              <a:t>efficiency</a:t>
            </a:r>
            <a:r>
              <a:rPr lang="es-AR" b="1" dirty="0"/>
              <a:t> (&gt;90%) </a:t>
            </a:r>
            <a:r>
              <a:rPr lang="es-AR" b="1" dirty="0" err="1"/>
              <a:t>by</a:t>
            </a:r>
            <a:r>
              <a:rPr lang="es-AR" b="1" dirty="0"/>
              <a:t> late May </a:t>
            </a:r>
            <a:r>
              <a:rPr lang="es-AR" b="1" dirty="0" err="1"/>
              <a:t>for</a:t>
            </a:r>
            <a:r>
              <a:rPr lang="es-AR" b="1" dirty="0"/>
              <a:t> </a:t>
            </a:r>
            <a:r>
              <a:rPr lang="es-AR" b="1" dirty="0" err="1"/>
              <a:t>Nujet</a:t>
            </a:r>
            <a:r>
              <a:rPr lang="es-AR" b="1" dirty="0"/>
              <a:t> </a:t>
            </a:r>
            <a:r>
              <a:rPr lang="es-AR" b="1" dirty="0" err="1"/>
              <a:t>but</a:t>
            </a:r>
            <a:r>
              <a:rPr lang="es-AR" b="1" dirty="0"/>
              <a:t> Avanza </a:t>
            </a:r>
            <a:r>
              <a:rPr lang="es-AR" b="1" dirty="0" err="1"/>
              <a:t>yet</a:t>
            </a:r>
            <a:r>
              <a:rPr lang="es-AR" b="1" dirty="0"/>
              <a:t> in </a:t>
            </a:r>
            <a:r>
              <a:rPr lang="es-AR" b="1" dirty="0" err="1"/>
              <a:t>mid</a:t>
            </a:r>
            <a:r>
              <a:rPr lang="es-AR" b="1" dirty="0"/>
              <a:t> </a:t>
            </a:r>
            <a:r>
              <a:rPr lang="es-AR" b="1" dirty="0" err="1"/>
              <a:t>July</a:t>
            </a:r>
            <a:endParaRPr lang="es-AR" b="1" dirty="0"/>
          </a:p>
          <a:p>
            <a:r>
              <a:rPr lang="es-AR" b="1" dirty="0"/>
              <a:t>-</a:t>
            </a:r>
            <a:r>
              <a:rPr lang="es-AR" b="1" dirty="0" err="1"/>
              <a:t>Leaf</a:t>
            </a:r>
            <a:r>
              <a:rPr lang="es-AR" b="1" dirty="0"/>
              <a:t> </a:t>
            </a:r>
            <a:r>
              <a:rPr lang="es-AR" b="1" dirty="0" err="1"/>
              <a:t>yellowing</a:t>
            </a:r>
            <a:r>
              <a:rPr lang="es-AR" b="1" dirty="0"/>
              <a:t> at late June  (</a:t>
            </a:r>
            <a:r>
              <a:rPr lang="es-AR" b="1" dirty="0" err="1"/>
              <a:t>low</a:t>
            </a:r>
            <a:r>
              <a:rPr lang="es-AR" b="1" dirty="0"/>
              <a:t> </a:t>
            </a:r>
            <a:r>
              <a:rPr lang="es-AR" b="1" dirty="0" err="1"/>
              <a:t>temp</a:t>
            </a:r>
            <a:r>
              <a:rPr lang="es-AR" b="1" dirty="0"/>
              <a:t> +</a:t>
            </a:r>
            <a:r>
              <a:rPr lang="es-AR" b="1" dirty="0" err="1"/>
              <a:t>dry</a:t>
            </a:r>
            <a:r>
              <a:rPr lang="es-AR" b="1" dirty="0"/>
              <a:t> </a:t>
            </a:r>
            <a:r>
              <a:rPr lang="es-AR" b="1" dirty="0" err="1"/>
              <a:t>soil</a:t>
            </a:r>
            <a:r>
              <a:rPr lang="es-AR" b="1" dirty="0"/>
              <a:t>?)</a:t>
            </a:r>
          </a:p>
        </p:txBody>
      </p:sp>
      <p:sp>
        <p:nvSpPr>
          <p:cNvPr id="3" name="CuadroTexto 2"/>
          <p:cNvSpPr txBox="1"/>
          <p:nvPr/>
        </p:nvSpPr>
        <p:spPr>
          <a:xfrm>
            <a:off x="123701" y="852028"/>
            <a:ext cx="2773520" cy="1200329"/>
          </a:xfrm>
          <a:prstGeom prst="rect">
            <a:avLst/>
          </a:prstGeom>
          <a:noFill/>
        </p:spPr>
        <p:txBody>
          <a:bodyPr wrap="square" rtlCol="0">
            <a:spAutoFit/>
          </a:bodyPr>
          <a:lstStyle/>
          <a:p>
            <a:r>
              <a:rPr lang="es-AR" b="1" dirty="0"/>
              <a:t>-Similar </a:t>
            </a:r>
            <a:r>
              <a:rPr lang="es-AR" b="1" dirty="0" err="1"/>
              <a:t>crop</a:t>
            </a:r>
            <a:r>
              <a:rPr lang="es-AR" b="1" dirty="0"/>
              <a:t> </a:t>
            </a:r>
            <a:r>
              <a:rPr lang="es-AR" b="1" dirty="0" err="1"/>
              <a:t>phenology</a:t>
            </a:r>
            <a:r>
              <a:rPr lang="es-AR" b="1" dirty="0"/>
              <a:t> </a:t>
            </a:r>
            <a:r>
              <a:rPr lang="es-AR" b="1" dirty="0" err="1"/>
              <a:t>for</a:t>
            </a:r>
            <a:r>
              <a:rPr lang="es-AR" b="1" dirty="0"/>
              <a:t> </a:t>
            </a:r>
            <a:r>
              <a:rPr lang="es-AR" b="1" dirty="0" err="1"/>
              <a:t>both</a:t>
            </a:r>
            <a:r>
              <a:rPr lang="es-AR" b="1" dirty="0"/>
              <a:t> </a:t>
            </a:r>
            <a:r>
              <a:rPr lang="es-AR" b="1" dirty="0" err="1"/>
              <a:t>genotypes</a:t>
            </a:r>
            <a:endParaRPr lang="es-AR" b="1" dirty="0"/>
          </a:p>
          <a:p>
            <a:r>
              <a:rPr lang="es-AR" b="1" dirty="0" err="1"/>
              <a:t>But</a:t>
            </a:r>
            <a:r>
              <a:rPr lang="es-AR" b="1" dirty="0"/>
              <a:t> </a:t>
            </a:r>
            <a:r>
              <a:rPr lang="es-AR" b="1" dirty="0" err="1"/>
              <a:t>different</a:t>
            </a:r>
            <a:r>
              <a:rPr lang="es-AR" b="1" dirty="0"/>
              <a:t> </a:t>
            </a:r>
            <a:r>
              <a:rPr lang="es-AR" b="1" dirty="0" err="1"/>
              <a:t>plant</a:t>
            </a:r>
            <a:r>
              <a:rPr lang="es-AR" b="1" dirty="0"/>
              <a:t> </a:t>
            </a:r>
            <a:r>
              <a:rPr lang="es-AR" b="1" dirty="0" err="1"/>
              <a:t>growth</a:t>
            </a:r>
            <a:r>
              <a:rPr lang="es-AR" b="1" dirty="0"/>
              <a:t> </a:t>
            </a:r>
          </a:p>
          <a:p>
            <a:r>
              <a:rPr lang="es-AR" b="1" dirty="0" err="1"/>
              <a:t>Nujet</a:t>
            </a:r>
            <a:r>
              <a:rPr lang="es-AR" b="1" dirty="0"/>
              <a:t> &gt; Avanza</a:t>
            </a:r>
            <a:endParaRPr lang="es-AR" dirty="0"/>
          </a:p>
        </p:txBody>
      </p:sp>
      <p:grpSp>
        <p:nvGrpSpPr>
          <p:cNvPr id="61" name="Grupo 60"/>
          <p:cNvGrpSpPr/>
          <p:nvPr/>
        </p:nvGrpSpPr>
        <p:grpSpPr>
          <a:xfrm>
            <a:off x="2450830" y="5029100"/>
            <a:ext cx="3197057" cy="1758929"/>
            <a:chOff x="2644695" y="5041979"/>
            <a:chExt cx="3197057" cy="1758929"/>
          </a:xfrm>
        </p:grpSpPr>
        <p:pic>
          <p:nvPicPr>
            <p:cNvPr id="11" name="Imagen 10"/>
            <p:cNvPicPr>
              <a:picLocks noChangeAspect="1"/>
            </p:cNvPicPr>
            <p:nvPr/>
          </p:nvPicPr>
          <p:blipFill rotWithShape="1">
            <a:blip r:embed="rId2" cstate="print">
              <a:extLst>
                <a:ext uri="{28A0092B-C50C-407E-A947-70E740481C1C}">
                  <a14:useLocalDpi xmlns:a14="http://schemas.microsoft.com/office/drawing/2010/main" val="0"/>
                </a:ext>
              </a:extLst>
            </a:blip>
            <a:srcRect b="18282"/>
            <a:stretch/>
          </p:blipFill>
          <p:spPr>
            <a:xfrm>
              <a:off x="2709487" y="5361109"/>
              <a:ext cx="3132265" cy="1439799"/>
            </a:xfrm>
            <a:prstGeom prst="rect">
              <a:avLst/>
            </a:prstGeom>
          </p:spPr>
        </p:pic>
        <p:sp>
          <p:nvSpPr>
            <p:cNvPr id="51" name="CuadroTexto 50"/>
            <p:cNvSpPr txBox="1"/>
            <p:nvPr/>
          </p:nvSpPr>
          <p:spPr>
            <a:xfrm>
              <a:off x="2644695" y="5041979"/>
              <a:ext cx="1988736" cy="307777"/>
            </a:xfrm>
            <a:prstGeom prst="rect">
              <a:avLst/>
            </a:prstGeom>
            <a:noFill/>
          </p:spPr>
          <p:txBody>
            <a:bodyPr wrap="square" rtlCol="0">
              <a:spAutoFit/>
            </a:bodyPr>
            <a:lstStyle/>
            <a:p>
              <a:r>
                <a:rPr lang="es-AR" sz="1400" b="1" dirty="0" err="1"/>
                <a:t>May</a:t>
              </a:r>
              <a:r>
                <a:rPr lang="es-AR" sz="1400" b="1" dirty="0"/>
                <a:t> 11, 2022 (29 DAE)</a:t>
              </a:r>
            </a:p>
          </p:txBody>
        </p:sp>
        <p:sp>
          <p:nvSpPr>
            <p:cNvPr id="52" name="CuadroTexto 51"/>
            <p:cNvSpPr txBox="1"/>
            <p:nvPr/>
          </p:nvSpPr>
          <p:spPr>
            <a:xfrm>
              <a:off x="3728286" y="6349317"/>
              <a:ext cx="1571949" cy="307777"/>
            </a:xfrm>
            <a:prstGeom prst="rect">
              <a:avLst/>
            </a:prstGeom>
            <a:noFill/>
          </p:spPr>
          <p:txBody>
            <a:bodyPr wrap="square" rtlCol="0">
              <a:spAutoFit/>
            </a:bodyPr>
            <a:lstStyle/>
            <a:p>
              <a:pPr algn="ctr"/>
              <a:r>
                <a:rPr lang="es-AR" sz="1400" b="1" dirty="0" err="1">
                  <a:solidFill>
                    <a:srgbClr val="FFFF00"/>
                  </a:solidFill>
                </a:rPr>
                <a:t>Nujet</a:t>
              </a:r>
              <a:r>
                <a:rPr lang="es-AR" sz="1400" b="1" dirty="0">
                  <a:solidFill>
                    <a:srgbClr val="FFFF00"/>
                  </a:solidFill>
                </a:rPr>
                <a:t> ISR 80%</a:t>
              </a:r>
            </a:p>
          </p:txBody>
        </p:sp>
        <p:sp>
          <p:nvSpPr>
            <p:cNvPr id="53" name="CuadroTexto 52"/>
            <p:cNvSpPr txBox="1"/>
            <p:nvPr/>
          </p:nvSpPr>
          <p:spPr>
            <a:xfrm>
              <a:off x="3061482" y="5560913"/>
              <a:ext cx="1571949" cy="307777"/>
            </a:xfrm>
            <a:prstGeom prst="rect">
              <a:avLst/>
            </a:prstGeom>
            <a:noFill/>
          </p:spPr>
          <p:txBody>
            <a:bodyPr wrap="square" rtlCol="0">
              <a:spAutoFit/>
            </a:bodyPr>
            <a:lstStyle/>
            <a:p>
              <a:pPr algn="ctr"/>
              <a:r>
                <a:rPr lang="es-AR" sz="1400" b="1" dirty="0">
                  <a:solidFill>
                    <a:srgbClr val="FFFF00"/>
                  </a:solidFill>
                </a:rPr>
                <a:t>Avanza ISR 60%</a:t>
              </a:r>
            </a:p>
          </p:txBody>
        </p:sp>
      </p:grpSp>
      <p:grpSp>
        <p:nvGrpSpPr>
          <p:cNvPr id="83" name="Grupo 82"/>
          <p:cNvGrpSpPr/>
          <p:nvPr/>
        </p:nvGrpSpPr>
        <p:grpSpPr>
          <a:xfrm>
            <a:off x="5607732" y="5032500"/>
            <a:ext cx="2801325" cy="1755529"/>
            <a:chOff x="9282559" y="3447396"/>
            <a:chExt cx="2801325" cy="1755529"/>
          </a:xfrm>
        </p:grpSpPr>
        <p:pic>
          <p:nvPicPr>
            <p:cNvPr id="60" name="Imagen 5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65080" y="3686864"/>
              <a:ext cx="2695219" cy="1516061"/>
            </a:xfrm>
            <a:prstGeom prst="rect">
              <a:avLst/>
            </a:prstGeom>
          </p:spPr>
        </p:pic>
        <p:sp>
          <p:nvSpPr>
            <p:cNvPr id="63" name="CuadroTexto 62"/>
            <p:cNvSpPr txBox="1"/>
            <p:nvPr/>
          </p:nvSpPr>
          <p:spPr>
            <a:xfrm>
              <a:off x="9282559" y="4406179"/>
              <a:ext cx="1399836" cy="307777"/>
            </a:xfrm>
            <a:prstGeom prst="rect">
              <a:avLst/>
            </a:prstGeom>
            <a:noFill/>
          </p:spPr>
          <p:txBody>
            <a:bodyPr wrap="square" rtlCol="0">
              <a:spAutoFit/>
            </a:bodyPr>
            <a:lstStyle/>
            <a:p>
              <a:pPr algn="ctr"/>
              <a:r>
                <a:rPr lang="es-AR" sz="1400" b="1" dirty="0" err="1">
                  <a:solidFill>
                    <a:srgbClr val="FFFF00"/>
                  </a:solidFill>
                </a:rPr>
                <a:t>Nujet</a:t>
              </a:r>
              <a:r>
                <a:rPr lang="es-AR" sz="1400" b="1" dirty="0">
                  <a:solidFill>
                    <a:srgbClr val="FFFF00"/>
                  </a:solidFill>
                </a:rPr>
                <a:t> ISR 95%</a:t>
              </a:r>
            </a:p>
          </p:txBody>
        </p:sp>
        <p:sp>
          <p:nvSpPr>
            <p:cNvPr id="64" name="CuadroTexto 63"/>
            <p:cNvSpPr txBox="1"/>
            <p:nvPr/>
          </p:nvSpPr>
          <p:spPr>
            <a:xfrm>
              <a:off x="10021250" y="3447396"/>
              <a:ext cx="2062634" cy="307777"/>
            </a:xfrm>
            <a:prstGeom prst="rect">
              <a:avLst/>
            </a:prstGeom>
            <a:noFill/>
          </p:spPr>
          <p:txBody>
            <a:bodyPr wrap="square" rtlCol="0">
              <a:spAutoFit/>
            </a:bodyPr>
            <a:lstStyle/>
            <a:p>
              <a:pPr algn="r"/>
              <a:r>
                <a:rPr lang="es-AR" sz="1400" b="1" dirty="0" err="1"/>
                <a:t>May</a:t>
              </a:r>
              <a:r>
                <a:rPr lang="es-AR" sz="1400" b="1" dirty="0"/>
                <a:t> 31, 2022 (49 DAE)</a:t>
              </a:r>
            </a:p>
          </p:txBody>
        </p:sp>
        <p:sp>
          <p:nvSpPr>
            <p:cNvPr id="67" name="CuadroTexto 66"/>
            <p:cNvSpPr txBox="1"/>
            <p:nvPr/>
          </p:nvSpPr>
          <p:spPr>
            <a:xfrm>
              <a:off x="10234669" y="4002151"/>
              <a:ext cx="1399836" cy="307777"/>
            </a:xfrm>
            <a:prstGeom prst="rect">
              <a:avLst/>
            </a:prstGeom>
            <a:noFill/>
          </p:spPr>
          <p:txBody>
            <a:bodyPr wrap="square" rtlCol="0">
              <a:spAutoFit/>
            </a:bodyPr>
            <a:lstStyle/>
            <a:p>
              <a:pPr algn="ctr"/>
              <a:r>
                <a:rPr lang="es-AR" sz="1400" b="1" dirty="0">
                  <a:solidFill>
                    <a:srgbClr val="FFFF00"/>
                  </a:solidFill>
                </a:rPr>
                <a:t>Avanza ISR 80%</a:t>
              </a:r>
            </a:p>
          </p:txBody>
        </p:sp>
      </p:grpSp>
      <p:grpSp>
        <p:nvGrpSpPr>
          <p:cNvPr id="5" name="Grupo 4">
            <a:extLst>
              <a:ext uri="{FF2B5EF4-FFF2-40B4-BE49-F238E27FC236}">
                <a16:creationId xmlns:a16="http://schemas.microsoft.com/office/drawing/2014/main" id="{3B1D34FA-25DB-081C-232F-852DF8504D88}"/>
              </a:ext>
            </a:extLst>
          </p:cNvPr>
          <p:cNvGrpSpPr/>
          <p:nvPr/>
        </p:nvGrpSpPr>
        <p:grpSpPr>
          <a:xfrm>
            <a:off x="195653" y="4395315"/>
            <a:ext cx="2248900" cy="2248900"/>
            <a:chOff x="172769" y="4560727"/>
            <a:chExt cx="2248900" cy="2248900"/>
          </a:xfrm>
        </p:grpSpPr>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769" y="4560727"/>
              <a:ext cx="2248900" cy="2248900"/>
            </a:xfrm>
            <a:prstGeom prst="rect">
              <a:avLst/>
            </a:prstGeom>
          </p:spPr>
        </p:pic>
        <p:sp>
          <p:nvSpPr>
            <p:cNvPr id="33" name="CuadroTexto 32"/>
            <p:cNvSpPr txBox="1"/>
            <p:nvPr/>
          </p:nvSpPr>
          <p:spPr>
            <a:xfrm>
              <a:off x="1218723" y="6210552"/>
              <a:ext cx="1009985" cy="307777"/>
            </a:xfrm>
            <a:prstGeom prst="rect">
              <a:avLst/>
            </a:prstGeom>
            <a:noFill/>
          </p:spPr>
          <p:txBody>
            <a:bodyPr wrap="square" rtlCol="0">
              <a:spAutoFit/>
            </a:bodyPr>
            <a:lstStyle/>
            <a:p>
              <a:pPr algn="ctr"/>
              <a:r>
                <a:rPr lang="es-AR" sz="1400" b="1" dirty="0">
                  <a:solidFill>
                    <a:srgbClr val="FFFF00"/>
                  </a:solidFill>
                </a:rPr>
                <a:t>ISR &lt;40%</a:t>
              </a:r>
            </a:p>
          </p:txBody>
        </p:sp>
        <p:sp>
          <p:nvSpPr>
            <p:cNvPr id="6" name="CuadroTexto 5"/>
            <p:cNvSpPr txBox="1"/>
            <p:nvPr/>
          </p:nvSpPr>
          <p:spPr>
            <a:xfrm>
              <a:off x="269319" y="6457204"/>
              <a:ext cx="1423436" cy="307777"/>
            </a:xfrm>
            <a:prstGeom prst="rect">
              <a:avLst/>
            </a:prstGeom>
            <a:noFill/>
          </p:spPr>
          <p:txBody>
            <a:bodyPr wrap="square" rtlCol="0">
              <a:spAutoFit/>
            </a:bodyPr>
            <a:lstStyle/>
            <a:p>
              <a:r>
                <a:rPr lang="es-AR" sz="1400" b="1" dirty="0" err="1">
                  <a:solidFill>
                    <a:schemeClr val="bg1"/>
                  </a:solidFill>
                </a:rPr>
                <a:t>May</a:t>
              </a:r>
              <a:r>
                <a:rPr lang="es-AR" sz="1400" b="1" dirty="0">
                  <a:solidFill>
                    <a:schemeClr val="bg1"/>
                  </a:solidFill>
                </a:rPr>
                <a:t> 4 (22 DAE)</a:t>
              </a:r>
            </a:p>
          </p:txBody>
        </p:sp>
      </p:grpSp>
      <p:pic>
        <p:nvPicPr>
          <p:cNvPr id="4" name="Imagen 3">
            <a:extLst>
              <a:ext uri="{FF2B5EF4-FFF2-40B4-BE49-F238E27FC236}">
                <a16:creationId xmlns:a16="http://schemas.microsoft.com/office/drawing/2014/main" id="{0ABF09B0-B8F0-4BFA-8EC5-0A09FFE376F4}"/>
              </a:ext>
            </a:extLst>
          </p:cNvPr>
          <p:cNvPicPr>
            <a:picLocks noChangeAspect="1"/>
          </p:cNvPicPr>
          <p:nvPr/>
        </p:nvPicPr>
        <p:blipFill>
          <a:blip r:embed="rId5"/>
          <a:stretch>
            <a:fillRect/>
          </a:stretch>
        </p:blipFill>
        <p:spPr>
          <a:xfrm>
            <a:off x="2635339" y="1222266"/>
            <a:ext cx="6429841" cy="3858762"/>
          </a:xfrm>
          <a:prstGeom prst="rect">
            <a:avLst/>
          </a:prstGeom>
        </p:spPr>
      </p:pic>
      <p:cxnSp>
        <p:nvCxnSpPr>
          <p:cNvPr id="8" name="Conector recto de flecha 7">
            <a:extLst>
              <a:ext uri="{FF2B5EF4-FFF2-40B4-BE49-F238E27FC236}">
                <a16:creationId xmlns:a16="http://schemas.microsoft.com/office/drawing/2014/main" id="{B3C0F8A6-015A-1E80-9C18-E9A0EE94F6E0}"/>
              </a:ext>
            </a:extLst>
          </p:cNvPr>
          <p:cNvCxnSpPr>
            <a:cxnSpLocks/>
          </p:cNvCxnSpPr>
          <p:nvPr/>
        </p:nvCxnSpPr>
        <p:spPr>
          <a:xfrm flipV="1">
            <a:off x="2444553" y="3578087"/>
            <a:ext cx="1437630" cy="80346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Conector recto de flecha 13">
            <a:extLst>
              <a:ext uri="{FF2B5EF4-FFF2-40B4-BE49-F238E27FC236}">
                <a16:creationId xmlns:a16="http://schemas.microsoft.com/office/drawing/2014/main" id="{9777031B-EC0F-CDA3-A990-B7AC72B73ADD}"/>
              </a:ext>
            </a:extLst>
          </p:cNvPr>
          <p:cNvCxnSpPr>
            <a:cxnSpLocks/>
          </p:cNvCxnSpPr>
          <p:nvPr/>
        </p:nvCxnSpPr>
        <p:spPr>
          <a:xfrm flipH="1" flipV="1">
            <a:off x="4214223" y="2674851"/>
            <a:ext cx="119327" cy="26280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Conector recto de flecha 17">
            <a:extLst>
              <a:ext uri="{FF2B5EF4-FFF2-40B4-BE49-F238E27FC236}">
                <a16:creationId xmlns:a16="http://schemas.microsoft.com/office/drawing/2014/main" id="{5BA2D274-49A9-0615-E47F-3AA3F1F00831}"/>
              </a:ext>
            </a:extLst>
          </p:cNvPr>
          <p:cNvCxnSpPr>
            <a:cxnSpLocks/>
          </p:cNvCxnSpPr>
          <p:nvPr/>
        </p:nvCxnSpPr>
        <p:spPr>
          <a:xfrm flipH="1" flipV="1">
            <a:off x="4499878" y="1748743"/>
            <a:ext cx="1190375" cy="355410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24" name="Imagen 23">
            <a:extLst>
              <a:ext uri="{FF2B5EF4-FFF2-40B4-BE49-F238E27FC236}">
                <a16:creationId xmlns:a16="http://schemas.microsoft.com/office/drawing/2014/main" id="{653738C5-C8E2-4075-C613-DFB36A15AB8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2424" r="18913"/>
          <a:stretch/>
        </p:blipFill>
        <p:spPr>
          <a:xfrm>
            <a:off x="8496208" y="5271968"/>
            <a:ext cx="2489923" cy="1512667"/>
          </a:xfrm>
          <a:prstGeom prst="rect">
            <a:avLst/>
          </a:prstGeom>
        </p:spPr>
      </p:pic>
      <p:sp>
        <p:nvSpPr>
          <p:cNvPr id="25" name="CuadroTexto 24">
            <a:extLst>
              <a:ext uri="{FF2B5EF4-FFF2-40B4-BE49-F238E27FC236}">
                <a16:creationId xmlns:a16="http://schemas.microsoft.com/office/drawing/2014/main" id="{01CD7D28-E697-5390-A268-8626F70D1442}"/>
              </a:ext>
            </a:extLst>
          </p:cNvPr>
          <p:cNvSpPr txBox="1"/>
          <p:nvPr/>
        </p:nvSpPr>
        <p:spPr>
          <a:xfrm>
            <a:off x="9152332" y="5022610"/>
            <a:ext cx="1819706" cy="307777"/>
          </a:xfrm>
          <a:prstGeom prst="rect">
            <a:avLst/>
          </a:prstGeom>
          <a:noFill/>
        </p:spPr>
        <p:txBody>
          <a:bodyPr wrap="square" rtlCol="0">
            <a:spAutoFit/>
          </a:bodyPr>
          <a:lstStyle/>
          <a:p>
            <a:r>
              <a:rPr lang="es-AR" sz="1400" b="1" dirty="0" err="1"/>
              <a:t>July</a:t>
            </a:r>
            <a:r>
              <a:rPr lang="es-AR" sz="1400" b="1" dirty="0"/>
              <a:t> 11, 2022 (90 DAE)</a:t>
            </a:r>
          </a:p>
        </p:txBody>
      </p:sp>
      <p:sp>
        <p:nvSpPr>
          <p:cNvPr id="26" name="CuadroTexto 25">
            <a:extLst>
              <a:ext uri="{FF2B5EF4-FFF2-40B4-BE49-F238E27FC236}">
                <a16:creationId xmlns:a16="http://schemas.microsoft.com/office/drawing/2014/main" id="{C96877C8-2877-76C0-24E3-A8CC14738513}"/>
              </a:ext>
            </a:extLst>
          </p:cNvPr>
          <p:cNvSpPr txBox="1"/>
          <p:nvPr/>
        </p:nvSpPr>
        <p:spPr>
          <a:xfrm>
            <a:off x="9152332" y="5389518"/>
            <a:ext cx="1347807" cy="307777"/>
          </a:xfrm>
          <a:prstGeom prst="rect">
            <a:avLst/>
          </a:prstGeom>
          <a:noFill/>
        </p:spPr>
        <p:txBody>
          <a:bodyPr wrap="square" rtlCol="0">
            <a:spAutoFit/>
          </a:bodyPr>
          <a:lstStyle/>
          <a:p>
            <a:r>
              <a:rPr lang="es-AR" sz="1400" b="1" dirty="0">
                <a:solidFill>
                  <a:srgbClr val="FFFF00"/>
                </a:solidFill>
              </a:rPr>
              <a:t>Avanza ISR 90%</a:t>
            </a:r>
          </a:p>
        </p:txBody>
      </p:sp>
      <p:sp>
        <p:nvSpPr>
          <p:cNvPr id="27" name="CuadroTexto 26">
            <a:extLst>
              <a:ext uri="{FF2B5EF4-FFF2-40B4-BE49-F238E27FC236}">
                <a16:creationId xmlns:a16="http://schemas.microsoft.com/office/drawing/2014/main" id="{FEA7669D-5EE8-9DB8-EDC7-1884FE7147E3}"/>
              </a:ext>
            </a:extLst>
          </p:cNvPr>
          <p:cNvSpPr txBox="1"/>
          <p:nvPr/>
        </p:nvSpPr>
        <p:spPr>
          <a:xfrm>
            <a:off x="8893587" y="6199028"/>
            <a:ext cx="1347807" cy="307777"/>
          </a:xfrm>
          <a:prstGeom prst="rect">
            <a:avLst/>
          </a:prstGeom>
          <a:noFill/>
        </p:spPr>
        <p:txBody>
          <a:bodyPr wrap="square" rtlCol="0">
            <a:spAutoFit/>
          </a:bodyPr>
          <a:lstStyle/>
          <a:p>
            <a:r>
              <a:rPr lang="es-AR" sz="1400" b="1" dirty="0" err="1">
                <a:solidFill>
                  <a:srgbClr val="FFFF00"/>
                </a:solidFill>
              </a:rPr>
              <a:t>Nujet</a:t>
            </a:r>
            <a:r>
              <a:rPr lang="es-AR" sz="1400" b="1" dirty="0">
                <a:solidFill>
                  <a:srgbClr val="FFFF00"/>
                </a:solidFill>
              </a:rPr>
              <a:t> ISR 90%</a:t>
            </a:r>
          </a:p>
        </p:txBody>
      </p:sp>
      <p:pic>
        <p:nvPicPr>
          <p:cNvPr id="30" name="Imagen 29" descr="Hombre sonriendo posando para la cámara con un fondo de pasto&#10;&#10;Descripción generada automáticamente">
            <a:extLst>
              <a:ext uri="{FF2B5EF4-FFF2-40B4-BE49-F238E27FC236}">
                <a16:creationId xmlns:a16="http://schemas.microsoft.com/office/drawing/2014/main" id="{6ACFDF96-E2C9-4D95-43D7-9F8590FB7AC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58875" y="3313043"/>
            <a:ext cx="2934108" cy="1650436"/>
          </a:xfrm>
          <a:prstGeom prst="rect">
            <a:avLst/>
          </a:prstGeom>
        </p:spPr>
      </p:pic>
      <p:sp>
        <p:nvSpPr>
          <p:cNvPr id="32" name="CuadroTexto 31">
            <a:extLst>
              <a:ext uri="{FF2B5EF4-FFF2-40B4-BE49-F238E27FC236}">
                <a16:creationId xmlns:a16="http://schemas.microsoft.com/office/drawing/2014/main" id="{F5AA24A0-C129-23B7-6ABF-2284BD4BDEEB}"/>
              </a:ext>
            </a:extLst>
          </p:cNvPr>
          <p:cNvSpPr txBox="1"/>
          <p:nvPr/>
        </p:nvSpPr>
        <p:spPr>
          <a:xfrm>
            <a:off x="10107546" y="4685624"/>
            <a:ext cx="2084454" cy="307777"/>
          </a:xfrm>
          <a:prstGeom prst="rect">
            <a:avLst/>
          </a:prstGeom>
          <a:noFill/>
        </p:spPr>
        <p:txBody>
          <a:bodyPr wrap="square" rtlCol="0">
            <a:spAutoFit/>
          </a:bodyPr>
          <a:lstStyle/>
          <a:p>
            <a:r>
              <a:rPr lang="es-AR" sz="1400" b="1" dirty="0" err="1">
                <a:solidFill>
                  <a:schemeClr val="bg1"/>
                </a:solidFill>
              </a:rPr>
              <a:t>Aug</a:t>
            </a:r>
            <a:r>
              <a:rPr lang="es-AR" sz="1400" b="1" dirty="0">
                <a:solidFill>
                  <a:schemeClr val="bg1"/>
                </a:solidFill>
              </a:rPr>
              <a:t> 15, 2022 (125 DAE)</a:t>
            </a:r>
          </a:p>
        </p:txBody>
      </p:sp>
      <p:cxnSp>
        <p:nvCxnSpPr>
          <p:cNvPr id="37" name="Conector recto de flecha 36">
            <a:extLst>
              <a:ext uri="{FF2B5EF4-FFF2-40B4-BE49-F238E27FC236}">
                <a16:creationId xmlns:a16="http://schemas.microsoft.com/office/drawing/2014/main" id="{2736A953-A357-A45E-652B-BF7A75CDE96D}"/>
              </a:ext>
            </a:extLst>
          </p:cNvPr>
          <p:cNvCxnSpPr>
            <a:cxnSpLocks/>
          </p:cNvCxnSpPr>
          <p:nvPr/>
        </p:nvCxnSpPr>
        <p:spPr>
          <a:xfrm flipH="1" flipV="1">
            <a:off x="5436588" y="2052245"/>
            <a:ext cx="3294225" cy="30788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9" name="Conector recto de flecha 38">
            <a:extLst>
              <a:ext uri="{FF2B5EF4-FFF2-40B4-BE49-F238E27FC236}">
                <a16:creationId xmlns:a16="http://schemas.microsoft.com/office/drawing/2014/main" id="{374E13DD-5683-B0E0-D0EB-74251A4F6FD4}"/>
              </a:ext>
            </a:extLst>
          </p:cNvPr>
          <p:cNvCxnSpPr>
            <a:cxnSpLocks/>
          </p:cNvCxnSpPr>
          <p:nvPr/>
        </p:nvCxnSpPr>
        <p:spPr>
          <a:xfrm flipH="1" flipV="1">
            <a:off x="6262436" y="1925307"/>
            <a:ext cx="2675912" cy="207441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42" name="Imagen 41" descr="Un hombre parado en un campo&#10;&#10;Descripción generada automáticamente">
            <a:extLst>
              <a:ext uri="{FF2B5EF4-FFF2-40B4-BE49-F238E27FC236}">
                <a16:creationId xmlns:a16="http://schemas.microsoft.com/office/drawing/2014/main" id="{0252965B-FC3E-4C0C-A587-3B49E233961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058875" y="1537927"/>
            <a:ext cx="2935538" cy="1650437"/>
          </a:xfrm>
          <a:prstGeom prst="rect">
            <a:avLst/>
          </a:prstGeom>
        </p:spPr>
      </p:pic>
      <p:sp>
        <p:nvSpPr>
          <p:cNvPr id="43" name="CuadroTexto 42">
            <a:extLst>
              <a:ext uri="{FF2B5EF4-FFF2-40B4-BE49-F238E27FC236}">
                <a16:creationId xmlns:a16="http://schemas.microsoft.com/office/drawing/2014/main" id="{550E3AEB-95BE-9AB7-793B-A3042FF3E2B9}"/>
              </a:ext>
            </a:extLst>
          </p:cNvPr>
          <p:cNvSpPr txBox="1"/>
          <p:nvPr/>
        </p:nvSpPr>
        <p:spPr>
          <a:xfrm>
            <a:off x="9992790" y="2880587"/>
            <a:ext cx="2084454" cy="307777"/>
          </a:xfrm>
          <a:prstGeom prst="rect">
            <a:avLst/>
          </a:prstGeom>
          <a:noFill/>
        </p:spPr>
        <p:txBody>
          <a:bodyPr wrap="square" rtlCol="0">
            <a:spAutoFit/>
          </a:bodyPr>
          <a:lstStyle/>
          <a:p>
            <a:r>
              <a:rPr lang="es-AR" sz="1400" b="1" dirty="0">
                <a:solidFill>
                  <a:schemeClr val="bg1"/>
                </a:solidFill>
              </a:rPr>
              <a:t>Oct 27, 2022 (198 DAE)</a:t>
            </a:r>
          </a:p>
        </p:txBody>
      </p:sp>
      <p:cxnSp>
        <p:nvCxnSpPr>
          <p:cNvPr id="44" name="Conector recto de flecha 43">
            <a:extLst>
              <a:ext uri="{FF2B5EF4-FFF2-40B4-BE49-F238E27FC236}">
                <a16:creationId xmlns:a16="http://schemas.microsoft.com/office/drawing/2014/main" id="{EDB8D514-72E5-1826-4B84-1C59EDB7F0AF}"/>
              </a:ext>
            </a:extLst>
          </p:cNvPr>
          <p:cNvCxnSpPr>
            <a:cxnSpLocks/>
          </p:cNvCxnSpPr>
          <p:nvPr/>
        </p:nvCxnSpPr>
        <p:spPr>
          <a:xfrm flipH="1">
            <a:off x="8267119" y="2300899"/>
            <a:ext cx="708925" cy="5759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6" name="Flecha: hacia abajo 65">
            <a:extLst>
              <a:ext uri="{FF2B5EF4-FFF2-40B4-BE49-F238E27FC236}">
                <a16:creationId xmlns:a16="http://schemas.microsoft.com/office/drawing/2014/main" id="{CD96486A-B3F6-221C-98FE-83F943E23242}"/>
              </a:ext>
            </a:extLst>
          </p:cNvPr>
          <p:cNvSpPr/>
          <p:nvPr/>
        </p:nvSpPr>
        <p:spPr>
          <a:xfrm>
            <a:off x="5913090" y="4012969"/>
            <a:ext cx="165878" cy="254231"/>
          </a:xfrm>
          <a:prstGeom prst="down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9" name="Flecha: hacia abajo 68">
            <a:extLst>
              <a:ext uri="{FF2B5EF4-FFF2-40B4-BE49-F238E27FC236}">
                <a16:creationId xmlns:a16="http://schemas.microsoft.com/office/drawing/2014/main" id="{EE8BD549-B135-D911-A047-23471FD2C531}"/>
              </a:ext>
            </a:extLst>
          </p:cNvPr>
          <p:cNvSpPr/>
          <p:nvPr/>
        </p:nvSpPr>
        <p:spPr>
          <a:xfrm>
            <a:off x="6211262" y="3993093"/>
            <a:ext cx="165878" cy="254231"/>
          </a:xfrm>
          <a:prstGeom prst="down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2795461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9E0B7AE-463F-3693-6AD1-9A8BC69FB0AC}"/>
              </a:ext>
            </a:extLst>
          </p:cNvPr>
          <p:cNvPicPr>
            <a:picLocks noChangeAspect="1"/>
          </p:cNvPicPr>
          <p:nvPr/>
        </p:nvPicPr>
        <p:blipFill>
          <a:blip r:embed="rId2"/>
          <a:stretch>
            <a:fillRect/>
          </a:stretch>
        </p:blipFill>
        <p:spPr>
          <a:xfrm>
            <a:off x="350421" y="1288428"/>
            <a:ext cx="5458787" cy="3276000"/>
          </a:xfrm>
          <a:prstGeom prst="rect">
            <a:avLst/>
          </a:prstGeom>
        </p:spPr>
      </p:pic>
      <p:pic>
        <p:nvPicPr>
          <p:cNvPr id="6" name="Imagen 5">
            <a:extLst>
              <a:ext uri="{FF2B5EF4-FFF2-40B4-BE49-F238E27FC236}">
                <a16:creationId xmlns:a16="http://schemas.microsoft.com/office/drawing/2014/main" id="{732002A7-DCC3-F0B5-4542-45BAF8840F33}"/>
              </a:ext>
            </a:extLst>
          </p:cNvPr>
          <p:cNvPicPr>
            <a:picLocks noChangeAspect="1"/>
          </p:cNvPicPr>
          <p:nvPr/>
        </p:nvPicPr>
        <p:blipFill>
          <a:blip r:embed="rId3"/>
          <a:stretch>
            <a:fillRect/>
          </a:stretch>
        </p:blipFill>
        <p:spPr>
          <a:xfrm>
            <a:off x="5792858" y="1079831"/>
            <a:ext cx="5578766" cy="3348000"/>
          </a:xfrm>
          <a:prstGeom prst="rect">
            <a:avLst/>
          </a:prstGeom>
        </p:spPr>
      </p:pic>
      <p:sp>
        <p:nvSpPr>
          <p:cNvPr id="11" name="Título 1"/>
          <p:cNvSpPr>
            <a:spLocks noGrp="1"/>
          </p:cNvSpPr>
          <p:nvPr>
            <p:ph type="title"/>
          </p:nvPr>
        </p:nvSpPr>
        <p:spPr>
          <a:xfrm>
            <a:off x="195653" y="33173"/>
            <a:ext cx="11564938" cy="802399"/>
          </a:xfrm>
        </p:spPr>
        <p:txBody>
          <a:bodyPr>
            <a:normAutofit/>
          </a:bodyPr>
          <a:lstStyle/>
          <a:p>
            <a:r>
              <a:rPr lang="es-AR" dirty="0" err="1"/>
              <a:t>Leaf</a:t>
            </a:r>
            <a:r>
              <a:rPr lang="es-AR" dirty="0"/>
              <a:t> </a:t>
            </a:r>
            <a:r>
              <a:rPr lang="es-AR" dirty="0" err="1"/>
              <a:t>area</a:t>
            </a:r>
            <a:r>
              <a:rPr lang="es-AR" dirty="0"/>
              <a:t> </a:t>
            </a:r>
            <a:r>
              <a:rPr lang="es-AR" dirty="0" err="1"/>
              <a:t>index</a:t>
            </a:r>
            <a:r>
              <a:rPr lang="es-AR" dirty="0"/>
              <a:t> and </a:t>
            </a:r>
            <a:r>
              <a:rPr lang="es-AR" dirty="0" err="1"/>
              <a:t>intercepted</a:t>
            </a:r>
            <a:r>
              <a:rPr lang="es-AR" dirty="0"/>
              <a:t> solar </a:t>
            </a:r>
            <a:r>
              <a:rPr lang="es-AR" dirty="0" err="1"/>
              <a:t>radiaton</a:t>
            </a:r>
            <a:r>
              <a:rPr lang="es-AR" dirty="0"/>
              <a:t> </a:t>
            </a:r>
          </a:p>
        </p:txBody>
      </p:sp>
      <p:sp>
        <p:nvSpPr>
          <p:cNvPr id="16" name="CuadroTexto 15"/>
          <p:cNvSpPr txBox="1"/>
          <p:nvPr/>
        </p:nvSpPr>
        <p:spPr>
          <a:xfrm>
            <a:off x="453232" y="4617683"/>
            <a:ext cx="5574528" cy="923330"/>
          </a:xfrm>
          <a:prstGeom prst="rect">
            <a:avLst/>
          </a:prstGeom>
          <a:noFill/>
        </p:spPr>
        <p:txBody>
          <a:bodyPr wrap="square" rtlCol="0">
            <a:spAutoFit/>
          </a:bodyPr>
          <a:lstStyle/>
          <a:p>
            <a:pPr algn="ctr"/>
            <a:r>
              <a:rPr lang="es-AR" b="1" dirty="0"/>
              <a:t>-Quick </a:t>
            </a:r>
            <a:r>
              <a:rPr lang="es-AR" b="1" dirty="0" err="1"/>
              <a:t>initial</a:t>
            </a:r>
            <a:r>
              <a:rPr lang="es-AR" b="1" dirty="0"/>
              <a:t> </a:t>
            </a:r>
            <a:r>
              <a:rPr lang="es-AR" b="1" dirty="0" err="1"/>
              <a:t>leaf</a:t>
            </a:r>
            <a:r>
              <a:rPr lang="es-AR" b="1" dirty="0"/>
              <a:t> </a:t>
            </a:r>
            <a:r>
              <a:rPr lang="es-AR" b="1" dirty="0" err="1"/>
              <a:t>growth</a:t>
            </a:r>
            <a:r>
              <a:rPr lang="es-AR" b="1" dirty="0"/>
              <a:t> (up </a:t>
            </a:r>
            <a:r>
              <a:rPr lang="es-AR" b="1" dirty="0" err="1"/>
              <a:t>to</a:t>
            </a:r>
            <a:r>
              <a:rPr lang="es-AR" b="1" dirty="0"/>
              <a:t> 45 DAE) </a:t>
            </a:r>
          </a:p>
          <a:p>
            <a:pPr algn="ctr"/>
            <a:r>
              <a:rPr lang="es-AR" b="1" dirty="0"/>
              <a:t>-</a:t>
            </a:r>
            <a:r>
              <a:rPr lang="es-AR" b="1" dirty="0" err="1"/>
              <a:t>then</a:t>
            </a:r>
            <a:r>
              <a:rPr lang="es-AR" b="1" dirty="0"/>
              <a:t> </a:t>
            </a:r>
            <a:r>
              <a:rPr lang="es-AR" b="1" dirty="0" err="1"/>
              <a:t>stabilizes</a:t>
            </a:r>
            <a:r>
              <a:rPr lang="es-AR" b="1" dirty="0"/>
              <a:t> </a:t>
            </a:r>
            <a:r>
              <a:rPr lang="es-AR" b="1" dirty="0" err="1"/>
              <a:t>around</a:t>
            </a:r>
            <a:r>
              <a:rPr lang="es-AR" b="1" dirty="0"/>
              <a:t> LAI=2-2.5</a:t>
            </a:r>
          </a:p>
          <a:p>
            <a:pPr algn="ctr"/>
            <a:r>
              <a:rPr lang="es-AR" b="1" dirty="0"/>
              <a:t>-</a:t>
            </a:r>
            <a:r>
              <a:rPr lang="es-AR" b="1" dirty="0" err="1"/>
              <a:t>quick</a:t>
            </a:r>
            <a:r>
              <a:rPr lang="es-AR" b="1" dirty="0"/>
              <a:t> </a:t>
            </a:r>
            <a:r>
              <a:rPr lang="es-AR" b="1" dirty="0" err="1"/>
              <a:t>leaf</a:t>
            </a:r>
            <a:r>
              <a:rPr lang="es-AR" b="1" dirty="0"/>
              <a:t> </a:t>
            </a:r>
            <a:r>
              <a:rPr lang="es-AR" b="1" dirty="0" err="1"/>
              <a:t>senescence</a:t>
            </a:r>
            <a:r>
              <a:rPr lang="es-AR" b="1" dirty="0"/>
              <a:t> after </a:t>
            </a:r>
            <a:r>
              <a:rPr lang="es-AR" b="1" dirty="0" err="1"/>
              <a:t>flowering</a:t>
            </a:r>
            <a:endParaRPr lang="es-AR" b="1" dirty="0"/>
          </a:p>
        </p:txBody>
      </p:sp>
      <p:sp>
        <p:nvSpPr>
          <p:cNvPr id="17" name="CuadroTexto 16"/>
          <p:cNvSpPr txBox="1"/>
          <p:nvPr/>
        </p:nvSpPr>
        <p:spPr>
          <a:xfrm>
            <a:off x="6207618" y="4617683"/>
            <a:ext cx="5659376" cy="923330"/>
          </a:xfrm>
          <a:prstGeom prst="rect">
            <a:avLst/>
          </a:prstGeom>
          <a:noFill/>
        </p:spPr>
        <p:txBody>
          <a:bodyPr wrap="square" rtlCol="0">
            <a:spAutoFit/>
          </a:bodyPr>
          <a:lstStyle/>
          <a:p>
            <a:pPr algn="ctr"/>
            <a:r>
              <a:rPr lang="es-AR" b="1" dirty="0"/>
              <a:t>-</a:t>
            </a:r>
            <a:r>
              <a:rPr lang="es-AR" b="1" dirty="0" err="1"/>
              <a:t>Nujet</a:t>
            </a:r>
            <a:r>
              <a:rPr lang="es-AR" b="1" dirty="0"/>
              <a:t>: </a:t>
            </a:r>
            <a:r>
              <a:rPr lang="es-AR" b="1" dirty="0" err="1"/>
              <a:t>Intercepted</a:t>
            </a:r>
            <a:r>
              <a:rPr lang="es-AR" b="1" dirty="0"/>
              <a:t> solar </a:t>
            </a:r>
            <a:r>
              <a:rPr lang="es-AR" b="1" dirty="0" err="1"/>
              <a:t>radiation</a:t>
            </a:r>
            <a:r>
              <a:rPr lang="es-AR" b="1" dirty="0"/>
              <a:t> (ISR) &gt;95% at LAI=2.5</a:t>
            </a:r>
          </a:p>
          <a:p>
            <a:pPr algn="ctr"/>
            <a:r>
              <a:rPr lang="es-AR" dirty="0"/>
              <a:t>(more </a:t>
            </a:r>
            <a:r>
              <a:rPr lang="en-US" dirty="0"/>
              <a:t>data points than 2021</a:t>
            </a:r>
            <a:r>
              <a:rPr lang="es-AR" dirty="0"/>
              <a:t>)</a:t>
            </a:r>
            <a:r>
              <a:rPr lang="es-AR" b="1" dirty="0"/>
              <a:t> </a:t>
            </a:r>
          </a:p>
          <a:p>
            <a:pPr algn="ctr"/>
            <a:r>
              <a:rPr lang="es-AR" b="1" dirty="0"/>
              <a:t>-Avanza: </a:t>
            </a:r>
            <a:r>
              <a:rPr lang="es-AR" b="1" dirty="0" err="1"/>
              <a:t>poor</a:t>
            </a:r>
            <a:r>
              <a:rPr lang="es-AR" b="1" dirty="0"/>
              <a:t> </a:t>
            </a:r>
            <a:r>
              <a:rPr lang="es-AR" b="1" dirty="0" err="1"/>
              <a:t>leaf</a:t>
            </a:r>
            <a:r>
              <a:rPr lang="es-AR" b="1" dirty="0"/>
              <a:t> </a:t>
            </a:r>
            <a:r>
              <a:rPr lang="es-AR" b="1" dirty="0" err="1"/>
              <a:t>growth</a:t>
            </a:r>
            <a:r>
              <a:rPr lang="es-AR" b="1" dirty="0"/>
              <a:t>, ISR </a:t>
            </a:r>
            <a:r>
              <a:rPr lang="es-AR" b="1" dirty="0" err="1"/>
              <a:t>around</a:t>
            </a:r>
            <a:r>
              <a:rPr lang="es-AR" b="1" dirty="0"/>
              <a:t> 85% at LAI=2</a:t>
            </a:r>
          </a:p>
        </p:txBody>
      </p:sp>
      <p:sp>
        <p:nvSpPr>
          <p:cNvPr id="18" name="CuadroTexto 17"/>
          <p:cNvSpPr txBox="1"/>
          <p:nvPr/>
        </p:nvSpPr>
        <p:spPr>
          <a:xfrm>
            <a:off x="471762" y="6178721"/>
            <a:ext cx="11111996" cy="369332"/>
          </a:xfrm>
          <a:prstGeom prst="rect">
            <a:avLst/>
          </a:prstGeom>
          <a:noFill/>
        </p:spPr>
        <p:txBody>
          <a:bodyPr wrap="square" rtlCol="0">
            <a:spAutoFit/>
          </a:bodyPr>
          <a:lstStyle/>
          <a:p>
            <a:pPr algn="ctr"/>
            <a:r>
              <a:rPr lang="es-AR" dirty="0"/>
              <a:t>-</a:t>
            </a:r>
            <a:r>
              <a:rPr lang="es-AR" dirty="0" err="1"/>
              <a:t>Maximum</a:t>
            </a:r>
            <a:r>
              <a:rPr lang="es-AR" dirty="0"/>
              <a:t> light capture </a:t>
            </a:r>
            <a:r>
              <a:rPr lang="es-AR" dirty="0" err="1"/>
              <a:t>efficiency</a:t>
            </a:r>
            <a:r>
              <a:rPr lang="es-AR" dirty="0"/>
              <a:t>  (&gt;95% ISR) </a:t>
            </a:r>
            <a:r>
              <a:rPr lang="es-AR" dirty="0" err="1"/>
              <a:t>with</a:t>
            </a:r>
            <a:r>
              <a:rPr lang="es-AR" dirty="0"/>
              <a:t> LAI = 2.5-3 </a:t>
            </a:r>
            <a:r>
              <a:rPr lang="es-AR" dirty="0" err="1"/>
              <a:t>is</a:t>
            </a:r>
            <a:r>
              <a:rPr lang="es-AR" dirty="0"/>
              <a:t> </a:t>
            </a:r>
            <a:r>
              <a:rPr lang="es-AR" dirty="0" err="1"/>
              <a:t>typical</a:t>
            </a:r>
            <a:r>
              <a:rPr lang="es-AR" dirty="0"/>
              <a:t> </a:t>
            </a:r>
            <a:r>
              <a:rPr lang="es-AR" dirty="0" err="1"/>
              <a:t>for</a:t>
            </a:r>
            <a:r>
              <a:rPr lang="es-AR" dirty="0"/>
              <a:t> </a:t>
            </a:r>
            <a:r>
              <a:rPr lang="es-AR" dirty="0" err="1"/>
              <a:t>Brassicas</a:t>
            </a:r>
            <a:r>
              <a:rPr lang="es-AR" dirty="0"/>
              <a:t> (and </a:t>
            </a:r>
            <a:r>
              <a:rPr lang="es-AR" dirty="0" err="1"/>
              <a:t>other</a:t>
            </a:r>
            <a:r>
              <a:rPr lang="es-AR" dirty="0"/>
              <a:t> </a:t>
            </a:r>
            <a:r>
              <a:rPr lang="es-AR" dirty="0" err="1"/>
              <a:t>broadleaf</a:t>
            </a:r>
            <a:r>
              <a:rPr lang="es-AR" dirty="0"/>
              <a:t> </a:t>
            </a:r>
            <a:r>
              <a:rPr lang="es-AR" dirty="0" err="1"/>
              <a:t>crops</a:t>
            </a:r>
            <a:r>
              <a:rPr lang="es-AR" dirty="0"/>
              <a:t>)</a:t>
            </a:r>
          </a:p>
        </p:txBody>
      </p:sp>
      <p:cxnSp>
        <p:nvCxnSpPr>
          <p:cNvPr id="19" name="Conector recto de flecha 18"/>
          <p:cNvCxnSpPr/>
          <p:nvPr/>
        </p:nvCxnSpPr>
        <p:spPr>
          <a:xfrm>
            <a:off x="6568225" y="1637854"/>
            <a:ext cx="3816000" cy="0"/>
          </a:xfrm>
          <a:prstGeom prst="straightConnector1">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Conector recto de flecha 19"/>
          <p:cNvCxnSpPr/>
          <p:nvPr/>
        </p:nvCxnSpPr>
        <p:spPr>
          <a:xfrm>
            <a:off x="10356136" y="1571221"/>
            <a:ext cx="0" cy="2196000"/>
          </a:xfrm>
          <a:prstGeom prst="straightConnector1">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 name="Flecha: hacia abajo 2">
            <a:extLst>
              <a:ext uri="{FF2B5EF4-FFF2-40B4-BE49-F238E27FC236}">
                <a16:creationId xmlns:a16="http://schemas.microsoft.com/office/drawing/2014/main" id="{2803A952-75FE-75E5-D065-840C930D0CA9}"/>
              </a:ext>
            </a:extLst>
          </p:cNvPr>
          <p:cNvSpPr/>
          <p:nvPr/>
        </p:nvSpPr>
        <p:spPr>
          <a:xfrm>
            <a:off x="3021497" y="3535016"/>
            <a:ext cx="172278" cy="324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 name="Flecha: hacia abajo 4">
            <a:extLst>
              <a:ext uri="{FF2B5EF4-FFF2-40B4-BE49-F238E27FC236}">
                <a16:creationId xmlns:a16="http://schemas.microsoft.com/office/drawing/2014/main" id="{65299A68-A4BF-7B4B-33F3-2C5EB908E507}"/>
              </a:ext>
            </a:extLst>
          </p:cNvPr>
          <p:cNvSpPr/>
          <p:nvPr/>
        </p:nvSpPr>
        <p:spPr>
          <a:xfrm>
            <a:off x="3306417" y="3541644"/>
            <a:ext cx="172278" cy="324000"/>
          </a:xfrm>
          <a:prstGeom prst="down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599847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0925" y="91247"/>
            <a:ext cx="5235759" cy="640780"/>
          </a:xfrm>
        </p:spPr>
        <p:txBody>
          <a:bodyPr>
            <a:normAutofit fontScale="90000"/>
          </a:bodyPr>
          <a:lstStyle/>
          <a:p>
            <a:r>
              <a:rPr lang="es-AR" dirty="0" err="1"/>
              <a:t>Aerial</a:t>
            </a:r>
            <a:r>
              <a:rPr lang="es-AR" dirty="0"/>
              <a:t> </a:t>
            </a:r>
            <a:r>
              <a:rPr lang="es-AR" dirty="0" err="1"/>
              <a:t>biomass</a:t>
            </a:r>
            <a:r>
              <a:rPr lang="es-AR" dirty="0"/>
              <a:t> </a:t>
            </a:r>
            <a:r>
              <a:rPr lang="es-AR" dirty="0" err="1"/>
              <a:t>growth</a:t>
            </a:r>
            <a:endParaRPr lang="es-AR" dirty="0"/>
          </a:p>
        </p:txBody>
      </p:sp>
      <p:sp>
        <p:nvSpPr>
          <p:cNvPr id="17" name="CuadroTexto 16"/>
          <p:cNvSpPr txBox="1"/>
          <p:nvPr/>
        </p:nvSpPr>
        <p:spPr>
          <a:xfrm>
            <a:off x="6328681" y="75926"/>
            <a:ext cx="5235758" cy="584775"/>
          </a:xfrm>
          <a:prstGeom prst="rect">
            <a:avLst/>
          </a:prstGeom>
          <a:noFill/>
        </p:spPr>
        <p:txBody>
          <a:bodyPr wrap="square" rtlCol="0">
            <a:spAutoFit/>
          </a:bodyPr>
          <a:lstStyle/>
          <a:p>
            <a:r>
              <a:rPr lang="es-AR" sz="1600" dirty="0"/>
              <a:t>-</a:t>
            </a:r>
            <a:r>
              <a:rPr lang="es-AR" sz="1600" dirty="0" err="1"/>
              <a:t>Nujet</a:t>
            </a:r>
            <a:r>
              <a:rPr lang="es-AR" sz="1600" dirty="0"/>
              <a:t> 400 </a:t>
            </a:r>
            <a:r>
              <a:rPr lang="es-AR" sz="1600" dirty="0" err="1"/>
              <a:t>seems</a:t>
            </a:r>
            <a:r>
              <a:rPr lang="es-AR" sz="1600" dirty="0"/>
              <a:t> </a:t>
            </a:r>
            <a:r>
              <a:rPr lang="es-AR" sz="1600" dirty="0" err="1"/>
              <a:t>to</a:t>
            </a:r>
            <a:r>
              <a:rPr lang="es-AR" sz="1600" dirty="0"/>
              <a:t> produce more vegetative </a:t>
            </a:r>
            <a:r>
              <a:rPr lang="es-AR" sz="1600" dirty="0" err="1"/>
              <a:t>biomass</a:t>
            </a:r>
            <a:r>
              <a:rPr lang="es-AR" sz="1600" dirty="0"/>
              <a:t> </a:t>
            </a:r>
          </a:p>
          <a:p>
            <a:r>
              <a:rPr lang="es-AR" sz="1600" dirty="0"/>
              <a:t>-</a:t>
            </a:r>
            <a:r>
              <a:rPr lang="es-AR" sz="1600" dirty="0" err="1"/>
              <a:t>Early</a:t>
            </a:r>
            <a:r>
              <a:rPr lang="es-AR" sz="1600" dirty="0"/>
              <a:t> </a:t>
            </a:r>
            <a:r>
              <a:rPr lang="es-AR" sz="1600" dirty="0" err="1"/>
              <a:t>leaf</a:t>
            </a:r>
            <a:r>
              <a:rPr lang="es-AR" sz="1600" dirty="0"/>
              <a:t> </a:t>
            </a:r>
            <a:r>
              <a:rPr lang="es-AR" sz="1600" dirty="0" err="1"/>
              <a:t>yellowing</a:t>
            </a:r>
            <a:r>
              <a:rPr lang="es-AR" sz="1600" dirty="0"/>
              <a:t> (</a:t>
            </a:r>
            <a:r>
              <a:rPr lang="es-AR" sz="1600" dirty="0" err="1"/>
              <a:t>frost</a:t>
            </a:r>
            <a:r>
              <a:rPr lang="es-AR" sz="1600" dirty="0"/>
              <a:t>?)</a:t>
            </a:r>
          </a:p>
        </p:txBody>
      </p:sp>
      <p:grpSp>
        <p:nvGrpSpPr>
          <p:cNvPr id="3" name="Grupo 2">
            <a:extLst>
              <a:ext uri="{FF2B5EF4-FFF2-40B4-BE49-F238E27FC236}">
                <a16:creationId xmlns:a16="http://schemas.microsoft.com/office/drawing/2014/main" id="{19CCB14C-DB46-C00A-D8A6-7B59D6887487}"/>
              </a:ext>
            </a:extLst>
          </p:cNvPr>
          <p:cNvGrpSpPr/>
          <p:nvPr/>
        </p:nvGrpSpPr>
        <p:grpSpPr>
          <a:xfrm>
            <a:off x="237536" y="849417"/>
            <a:ext cx="2853969" cy="2600462"/>
            <a:chOff x="237536" y="849417"/>
            <a:chExt cx="2853969" cy="2600462"/>
          </a:xfrm>
        </p:grpSpPr>
        <p:pic>
          <p:nvPicPr>
            <p:cNvPr id="12" name="Imagen 11"/>
            <p:cNvPicPr>
              <a:picLocks noChangeAspect="1"/>
            </p:cNvPicPr>
            <p:nvPr/>
          </p:nvPicPr>
          <p:blipFill rotWithShape="1">
            <a:blip r:embed="rId2" cstate="print">
              <a:extLst>
                <a:ext uri="{28A0092B-C50C-407E-A947-70E740481C1C}">
                  <a14:useLocalDpi xmlns:a14="http://schemas.microsoft.com/office/drawing/2010/main" val="0"/>
                </a:ext>
              </a:extLst>
            </a:blip>
            <a:srcRect l="14732" r="9691"/>
            <a:stretch/>
          </p:blipFill>
          <p:spPr>
            <a:xfrm rot="16200000">
              <a:off x="1101877" y="1474671"/>
              <a:ext cx="1178417" cy="2772000"/>
            </a:xfrm>
            <a:prstGeom prst="rect">
              <a:avLst/>
            </a:prstGeom>
          </p:spPr>
        </p:pic>
        <p:pic>
          <p:nvPicPr>
            <p:cNvPr id="13" name="Imagen 12"/>
            <p:cNvPicPr>
              <a:picLocks noChangeAspect="1"/>
            </p:cNvPicPr>
            <p:nvPr/>
          </p:nvPicPr>
          <p:blipFill rotWithShape="1">
            <a:blip r:embed="rId3" cstate="print">
              <a:extLst>
                <a:ext uri="{28A0092B-C50C-407E-A947-70E740481C1C}">
                  <a14:useLocalDpi xmlns:a14="http://schemas.microsoft.com/office/drawing/2010/main" val="0"/>
                </a:ext>
              </a:extLst>
            </a:blip>
            <a:srcRect l="11802" r="14297" b="8609"/>
            <a:stretch/>
          </p:blipFill>
          <p:spPr>
            <a:xfrm rot="16200000">
              <a:off x="1064581" y="89921"/>
              <a:ext cx="1267427" cy="2786420"/>
            </a:xfrm>
            <a:prstGeom prst="rect">
              <a:avLst/>
            </a:prstGeom>
          </p:spPr>
        </p:pic>
        <p:sp>
          <p:nvSpPr>
            <p:cNvPr id="15" name="CuadroTexto 14"/>
            <p:cNvSpPr txBox="1"/>
            <p:nvPr/>
          </p:nvSpPr>
          <p:spPr>
            <a:xfrm>
              <a:off x="237536" y="883102"/>
              <a:ext cx="1815921" cy="307777"/>
            </a:xfrm>
            <a:prstGeom prst="rect">
              <a:avLst/>
            </a:prstGeom>
            <a:noFill/>
          </p:spPr>
          <p:txBody>
            <a:bodyPr wrap="square" rtlCol="0">
              <a:spAutoFit/>
            </a:bodyPr>
            <a:lstStyle/>
            <a:p>
              <a:r>
                <a:rPr lang="es-AR" sz="1400" b="1" dirty="0" err="1"/>
                <a:t>Nujet</a:t>
              </a:r>
              <a:r>
                <a:rPr lang="es-AR" sz="1400" b="1" dirty="0"/>
                <a:t> </a:t>
              </a:r>
              <a:r>
                <a:rPr lang="es-AR" sz="1400" b="1" dirty="0" err="1"/>
                <a:t>May</a:t>
              </a:r>
              <a:r>
                <a:rPr lang="es-AR" sz="1400" b="1" dirty="0"/>
                <a:t> 4 (22 DAE)</a:t>
              </a:r>
            </a:p>
          </p:txBody>
        </p:sp>
        <p:sp>
          <p:nvSpPr>
            <p:cNvPr id="26" name="CuadroTexto 25"/>
            <p:cNvSpPr txBox="1"/>
            <p:nvPr/>
          </p:nvSpPr>
          <p:spPr>
            <a:xfrm>
              <a:off x="305084" y="2205002"/>
              <a:ext cx="2266752" cy="307777"/>
            </a:xfrm>
            <a:prstGeom prst="rect">
              <a:avLst/>
            </a:prstGeom>
            <a:noFill/>
          </p:spPr>
          <p:txBody>
            <a:bodyPr wrap="square" rtlCol="0">
              <a:spAutoFit/>
            </a:bodyPr>
            <a:lstStyle/>
            <a:p>
              <a:r>
                <a:rPr lang="es-AR" sz="1400" b="1" dirty="0"/>
                <a:t>Avanza May 4 (22 DAE)</a:t>
              </a:r>
            </a:p>
          </p:txBody>
        </p:sp>
      </p:grpSp>
      <p:grpSp>
        <p:nvGrpSpPr>
          <p:cNvPr id="51" name="Grupo 50">
            <a:extLst>
              <a:ext uri="{FF2B5EF4-FFF2-40B4-BE49-F238E27FC236}">
                <a16:creationId xmlns:a16="http://schemas.microsoft.com/office/drawing/2014/main" id="{A251C552-3B99-1289-F006-21D6BAF0C3EE}"/>
              </a:ext>
            </a:extLst>
          </p:cNvPr>
          <p:cNvGrpSpPr/>
          <p:nvPr/>
        </p:nvGrpSpPr>
        <p:grpSpPr>
          <a:xfrm>
            <a:off x="3511901" y="770167"/>
            <a:ext cx="2217740" cy="2813260"/>
            <a:chOff x="3211647" y="783815"/>
            <a:chExt cx="2217740" cy="2813260"/>
          </a:xfrm>
        </p:grpSpPr>
        <p:pic>
          <p:nvPicPr>
            <p:cNvPr id="18" name="Imagen 17"/>
            <p:cNvPicPr>
              <a:picLocks noChangeAspect="1"/>
            </p:cNvPicPr>
            <p:nvPr/>
          </p:nvPicPr>
          <p:blipFill rotWithShape="1">
            <a:blip r:embed="rId4" cstate="print">
              <a:extLst>
                <a:ext uri="{28A0092B-C50C-407E-A947-70E740481C1C}">
                  <a14:useLocalDpi xmlns:a14="http://schemas.microsoft.com/office/drawing/2010/main" val="0"/>
                </a:ext>
              </a:extLst>
            </a:blip>
            <a:srcRect t="8310" r="14609" b="11778"/>
            <a:stretch/>
          </p:blipFill>
          <p:spPr>
            <a:xfrm rot="16200000">
              <a:off x="3656071" y="404260"/>
              <a:ext cx="1331468" cy="2215165"/>
            </a:xfrm>
            <a:prstGeom prst="rect">
              <a:avLst/>
            </a:prstGeom>
          </p:spPr>
        </p:pic>
        <p:sp>
          <p:nvSpPr>
            <p:cNvPr id="27" name="CuadroTexto 26"/>
            <p:cNvSpPr txBox="1"/>
            <p:nvPr/>
          </p:nvSpPr>
          <p:spPr>
            <a:xfrm>
              <a:off x="3211647" y="783815"/>
              <a:ext cx="1815921" cy="307777"/>
            </a:xfrm>
            <a:prstGeom prst="rect">
              <a:avLst/>
            </a:prstGeom>
            <a:noFill/>
          </p:spPr>
          <p:txBody>
            <a:bodyPr wrap="square" rtlCol="0">
              <a:spAutoFit/>
            </a:bodyPr>
            <a:lstStyle/>
            <a:p>
              <a:r>
                <a:rPr lang="es-AR" sz="1400" b="1" dirty="0" err="1">
                  <a:solidFill>
                    <a:schemeClr val="bg1"/>
                  </a:solidFill>
                </a:rPr>
                <a:t>Nujet</a:t>
              </a:r>
              <a:r>
                <a:rPr lang="es-AR" sz="1400" b="1" dirty="0">
                  <a:solidFill>
                    <a:schemeClr val="bg1"/>
                  </a:solidFill>
                </a:rPr>
                <a:t> June 3  (52 DAE)</a:t>
              </a:r>
            </a:p>
          </p:txBody>
        </p:sp>
        <p:pic>
          <p:nvPicPr>
            <p:cNvPr id="19" name="Imagen 18"/>
            <p:cNvPicPr>
              <a:picLocks noChangeAspect="1"/>
            </p:cNvPicPr>
            <p:nvPr/>
          </p:nvPicPr>
          <p:blipFill rotWithShape="1">
            <a:blip r:embed="rId5" cstate="print">
              <a:extLst>
                <a:ext uri="{28A0092B-C50C-407E-A947-70E740481C1C}">
                  <a14:useLocalDpi xmlns:a14="http://schemas.microsoft.com/office/drawing/2010/main" val="0"/>
                </a:ext>
              </a:extLst>
            </a:blip>
            <a:srcRect l="12546" t="12448" r="8006"/>
            <a:stretch/>
          </p:blipFill>
          <p:spPr>
            <a:xfrm>
              <a:off x="3214067" y="2231918"/>
              <a:ext cx="2202289" cy="1365157"/>
            </a:xfrm>
            <a:prstGeom prst="rect">
              <a:avLst/>
            </a:prstGeom>
          </p:spPr>
        </p:pic>
        <p:sp>
          <p:nvSpPr>
            <p:cNvPr id="29" name="CuadroTexto 28"/>
            <p:cNvSpPr txBox="1"/>
            <p:nvPr/>
          </p:nvSpPr>
          <p:spPr>
            <a:xfrm>
              <a:off x="3227319" y="2231918"/>
              <a:ext cx="2001894" cy="307777"/>
            </a:xfrm>
            <a:prstGeom prst="rect">
              <a:avLst/>
            </a:prstGeom>
            <a:noFill/>
          </p:spPr>
          <p:txBody>
            <a:bodyPr wrap="square" rtlCol="0">
              <a:spAutoFit/>
            </a:bodyPr>
            <a:lstStyle/>
            <a:p>
              <a:r>
                <a:rPr lang="es-AR" sz="1400" b="1" dirty="0">
                  <a:solidFill>
                    <a:schemeClr val="bg1"/>
                  </a:solidFill>
                </a:rPr>
                <a:t>Avanza June 3  (52 DAE)</a:t>
              </a:r>
            </a:p>
          </p:txBody>
        </p:sp>
      </p:grpSp>
      <p:grpSp>
        <p:nvGrpSpPr>
          <p:cNvPr id="50" name="Grupo 49">
            <a:extLst>
              <a:ext uri="{FF2B5EF4-FFF2-40B4-BE49-F238E27FC236}">
                <a16:creationId xmlns:a16="http://schemas.microsoft.com/office/drawing/2014/main" id="{040244D8-C1D0-4F36-AA39-C17CAAD2CC49}"/>
              </a:ext>
            </a:extLst>
          </p:cNvPr>
          <p:cNvGrpSpPr/>
          <p:nvPr/>
        </p:nvGrpSpPr>
        <p:grpSpPr>
          <a:xfrm>
            <a:off x="6124965" y="755710"/>
            <a:ext cx="2167780" cy="2848057"/>
            <a:chOff x="5838357" y="755710"/>
            <a:chExt cx="2167780" cy="2848057"/>
          </a:xfrm>
        </p:grpSpPr>
        <p:pic>
          <p:nvPicPr>
            <p:cNvPr id="35" name="Imagen 34"/>
            <p:cNvPicPr>
              <a:picLocks noChangeAspect="1"/>
            </p:cNvPicPr>
            <p:nvPr/>
          </p:nvPicPr>
          <p:blipFill rotWithShape="1">
            <a:blip r:embed="rId6" cstate="print">
              <a:extLst>
                <a:ext uri="{28A0092B-C50C-407E-A947-70E740481C1C}">
                  <a14:useLocalDpi xmlns:a14="http://schemas.microsoft.com/office/drawing/2010/main" val="0"/>
                </a:ext>
              </a:extLst>
            </a:blip>
            <a:srcRect l="10791" r="25774"/>
            <a:stretch/>
          </p:blipFill>
          <p:spPr>
            <a:xfrm rot="16200000">
              <a:off x="6290922" y="462360"/>
              <a:ext cx="1331470" cy="2098960"/>
            </a:xfrm>
            <a:prstGeom prst="rect">
              <a:avLst/>
            </a:prstGeom>
          </p:spPr>
        </p:pic>
        <p:sp>
          <p:nvSpPr>
            <p:cNvPr id="36" name="CuadroTexto 35"/>
            <p:cNvSpPr txBox="1"/>
            <p:nvPr/>
          </p:nvSpPr>
          <p:spPr>
            <a:xfrm>
              <a:off x="5838357" y="755710"/>
              <a:ext cx="1943645" cy="307777"/>
            </a:xfrm>
            <a:prstGeom prst="rect">
              <a:avLst/>
            </a:prstGeom>
            <a:noFill/>
          </p:spPr>
          <p:txBody>
            <a:bodyPr wrap="square" rtlCol="0">
              <a:spAutoFit/>
            </a:bodyPr>
            <a:lstStyle/>
            <a:p>
              <a:r>
                <a:rPr lang="es-AR" sz="1400" b="1" dirty="0" err="1">
                  <a:solidFill>
                    <a:schemeClr val="bg1"/>
                  </a:solidFill>
                </a:rPr>
                <a:t>Nujet</a:t>
              </a:r>
              <a:r>
                <a:rPr lang="es-AR" sz="1400" b="1" dirty="0">
                  <a:solidFill>
                    <a:schemeClr val="bg1"/>
                  </a:solidFill>
                </a:rPr>
                <a:t> June 23  (72 DAE)</a:t>
              </a:r>
            </a:p>
          </p:txBody>
        </p:sp>
        <p:pic>
          <p:nvPicPr>
            <p:cNvPr id="37" name="Imagen 36"/>
            <p:cNvPicPr>
              <a:picLocks noChangeAspect="1"/>
            </p:cNvPicPr>
            <p:nvPr/>
          </p:nvPicPr>
          <p:blipFill rotWithShape="1">
            <a:blip r:embed="rId7" cstate="print">
              <a:extLst>
                <a:ext uri="{28A0092B-C50C-407E-A947-70E740481C1C}">
                  <a14:useLocalDpi xmlns:a14="http://schemas.microsoft.com/office/drawing/2010/main" val="0"/>
                </a:ext>
              </a:extLst>
            </a:blip>
            <a:srcRect l="12337" t="1670" r="30675" b="10709"/>
            <a:stretch/>
          </p:blipFill>
          <p:spPr>
            <a:xfrm rot="16200000">
              <a:off x="6274077" y="1871708"/>
              <a:ext cx="1365159" cy="2098959"/>
            </a:xfrm>
            <a:prstGeom prst="rect">
              <a:avLst/>
            </a:prstGeom>
          </p:spPr>
        </p:pic>
        <p:sp>
          <p:nvSpPr>
            <p:cNvPr id="38" name="CuadroTexto 37"/>
            <p:cNvSpPr txBox="1"/>
            <p:nvPr/>
          </p:nvSpPr>
          <p:spPr>
            <a:xfrm>
              <a:off x="5865221" y="2154232"/>
              <a:ext cx="2090229" cy="307777"/>
            </a:xfrm>
            <a:prstGeom prst="rect">
              <a:avLst/>
            </a:prstGeom>
            <a:noFill/>
          </p:spPr>
          <p:txBody>
            <a:bodyPr wrap="square" rtlCol="0">
              <a:spAutoFit/>
            </a:bodyPr>
            <a:lstStyle/>
            <a:p>
              <a:r>
                <a:rPr lang="es-AR" sz="1400" b="1" dirty="0">
                  <a:solidFill>
                    <a:schemeClr val="bg1"/>
                  </a:solidFill>
                </a:rPr>
                <a:t>Avanza June 23  (72 DAE)</a:t>
              </a:r>
            </a:p>
          </p:txBody>
        </p:sp>
      </p:grpSp>
      <p:grpSp>
        <p:nvGrpSpPr>
          <p:cNvPr id="4" name="Grupo 3">
            <a:extLst>
              <a:ext uri="{FF2B5EF4-FFF2-40B4-BE49-F238E27FC236}">
                <a16:creationId xmlns:a16="http://schemas.microsoft.com/office/drawing/2014/main" id="{913E0DB8-131E-8E20-CA53-7CD86F368556}"/>
              </a:ext>
            </a:extLst>
          </p:cNvPr>
          <p:cNvGrpSpPr/>
          <p:nvPr/>
        </p:nvGrpSpPr>
        <p:grpSpPr>
          <a:xfrm>
            <a:off x="834887" y="3738044"/>
            <a:ext cx="2692247" cy="3094150"/>
            <a:chOff x="834887" y="3738044"/>
            <a:chExt cx="2692247" cy="3094150"/>
          </a:xfrm>
        </p:grpSpPr>
        <p:pic>
          <p:nvPicPr>
            <p:cNvPr id="5" name="Imagen 4">
              <a:extLst>
                <a:ext uri="{FF2B5EF4-FFF2-40B4-BE49-F238E27FC236}">
                  <a16:creationId xmlns:a16="http://schemas.microsoft.com/office/drawing/2014/main" id="{2730B736-56F9-9471-692A-135622692398}"/>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4848" t="10239" r="13945" b="5142"/>
            <a:stretch/>
          </p:blipFill>
          <p:spPr>
            <a:xfrm rot="16200000">
              <a:off x="1450736" y="4706147"/>
              <a:ext cx="1460549" cy="2692247"/>
            </a:xfrm>
            <a:prstGeom prst="rect">
              <a:avLst/>
            </a:prstGeom>
          </p:spPr>
        </p:pic>
        <p:pic>
          <p:nvPicPr>
            <p:cNvPr id="7" name="Imagen 6" descr="Un grupo de folletos sobre una mesa&#10;&#10;Descripción generada automáticamente con confianza baja">
              <a:extLst>
                <a:ext uri="{FF2B5EF4-FFF2-40B4-BE49-F238E27FC236}">
                  <a16:creationId xmlns:a16="http://schemas.microsoft.com/office/drawing/2014/main" id="{8B3F6254-AA97-60AF-D993-120AB4CCED82}"/>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9648" b="15378"/>
            <a:stretch/>
          </p:blipFill>
          <p:spPr>
            <a:xfrm>
              <a:off x="885864" y="3822524"/>
              <a:ext cx="2597426" cy="1460550"/>
            </a:xfrm>
            <a:prstGeom prst="rect">
              <a:avLst/>
            </a:prstGeom>
          </p:spPr>
        </p:pic>
        <p:sp>
          <p:nvSpPr>
            <p:cNvPr id="8" name="CuadroTexto 7">
              <a:extLst>
                <a:ext uri="{FF2B5EF4-FFF2-40B4-BE49-F238E27FC236}">
                  <a16:creationId xmlns:a16="http://schemas.microsoft.com/office/drawing/2014/main" id="{A0FC6115-9099-F35C-41F8-AC5D76A1DF43}"/>
                </a:ext>
              </a:extLst>
            </p:cNvPr>
            <p:cNvSpPr txBox="1"/>
            <p:nvPr/>
          </p:nvSpPr>
          <p:spPr>
            <a:xfrm>
              <a:off x="901230" y="3738044"/>
              <a:ext cx="1815921" cy="307777"/>
            </a:xfrm>
            <a:prstGeom prst="rect">
              <a:avLst/>
            </a:prstGeom>
            <a:noFill/>
          </p:spPr>
          <p:txBody>
            <a:bodyPr wrap="square" rtlCol="0">
              <a:spAutoFit/>
            </a:bodyPr>
            <a:lstStyle/>
            <a:p>
              <a:r>
                <a:rPr lang="es-AR" sz="1400" b="1" dirty="0" err="1"/>
                <a:t>Nujet</a:t>
              </a:r>
              <a:r>
                <a:rPr lang="es-AR" sz="1400" b="1" dirty="0"/>
                <a:t> </a:t>
              </a:r>
              <a:r>
                <a:rPr lang="es-AR" sz="1400" b="1" dirty="0" err="1"/>
                <a:t>Aug</a:t>
              </a:r>
              <a:r>
                <a:rPr lang="es-AR" sz="1400" b="1" dirty="0"/>
                <a:t> 8 (118 DAE)</a:t>
              </a:r>
            </a:p>
          </p:txBody>
        </p:sp>
        <p:sp>
          <p:nvSpPr>
            <p:cNvPr id="9" name="CuadroTexto 8">
              <a:extLst>
                <a:ext uri="{FF2B5EF4-FFF2-40B4-BE49-F238E27FC236}">
                  <a16:creationId xmlns:a16="http://schemas.microsoft.com/office/drawing/2014/main" id="{50E8BC82-ACAB-BC05-4B41-D99EE361137E}"/>
                </a:ext>
              </a:extLst>
            </p:cNvPr>
            <p:cNvSpPr txBox="1"/>
            <p:nvPr/>
          </p:nvSpPr>
          <p:spPr>
            <a:xfrm>
              <a:off x="1568401" y="6524417"/>
              <a:ext cx="1958732" cy="307777"/>
            </a:xfrm>
            <a:prstGeom prst="rect">
              <a:avLst/>
            </a:prstGeom>
            <a:noFill/>
          </p:spPr>
          <p:txBody>
            <a:bodyPr wrap="square" rtlCol="0">
              <a:spAutoFit/>
            </a:bodyPr>
            <a:lstStyle/>
            <a:p>
              <a:r>
                <a:rPr lang="es-AR" sz="1400" b="1" dirty="0"/>
                <a:t>Avanza </a:t>
              </a:r>
              <a:r>
                <a:rPr lang="es-AR" sz="1400" b="1" dirty="0" err="1"/>
                <a:t>Aug</a:t>
              </a:r>
              <a:r>
                <a:rPr lang="es-AR" sz="1400" b="1" dirty="0"/>
                <a:t> 8 (118 DAE)</a:t>
              </a:r>
            </a:p>
          </p:txBody>
        </p:sp>
      </p:grpSp>
      <p:grpSp>
        <p:nvGrpSpPr>
          <p:cNvPr id="55" name="Grupo 54">
            <a:extLst>
              <a:ext uri="{FF2B5EF4-FFF2-40B4-BE49-F238E27FC236}">
                <a16:creationId xmlns:a16="http://schemas.microsoft.com/office/drawing/2014/main" id="{220E486F-4D46-C203-14CC-67D532114BE7}"/>
              </a:ext>
            </a:extLst>
          </p:cNvPr>
          <p:cNvGrpSpPr/>
          <p:nvPr/>
        </p:nvGrpSpPr>
        <p:grpSpPr>
          <a:xfrm>
            <a:off x="4146565" y="3761071"/>
            <a:ext cx="2967325" cy="3005682"/>
            <a:chOff x="3501745" y="3863448"/>
            <a:chExt cx="2967325" cy="3005682"/>
          </a:xfrm>
        </p:grpSpPr>
        <p:pic>
          <p:nvPicPr>
            <p:cNvPr id="14" name="Imagen 13" descr="Imagen que contiene edificio, tabla, hecho de madera, alimentos&#10;&#10;Descripción generada automáticamente">
              <a:extLst>
                <a:ext uri="{FF2B5EF4-FFF2-40B4-BE49-F238E27FC236}">
                  <a16:creationId xmlns:a16="http://schemas.microsoft.com/office/drawing/2014/main" id="{5A595A0A-90FE-DD71-8862-DE0A089E6B48}"/>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6615" t="7870" r="26183" b="22319"/>
            <a:stretch/>
          </p:blipFill>
          <p:spPr>
            <a:xfrm rot="16200000">
              <a:off x="4278447" y="3162849"/>
              <a:ext cx="1320600" cy="2866694"/>
            </a:xfrm>
            <a:prstGeom prst="rect">
              <a:avLst/>
            </a:prstGeom>
          </p:spPr>
        </p:pic>
        <p:sp>
          <p:nvSpPr>
            <p:cNvPr id="16" name="CuadroTexto 15">
              <a:extLst>
                <a:ext uri="{FF2B5EF4-FFF2-40B4-BE49-F238E27FC236}">
                  <a16:creationId xmlns:a16="http://schemas.microsoft.com/office/drawing/2014/main" id="{CD59EF47-9BA3-752F-C4B1-9BB702B6FD60}"/>
                </a:ext>
              </a:extLst>
            </p:cNvPr>
            <p:cNvSpPr txBox="1"/>
            <p:nvPr/>
          </p:nvSpPr>
          <p:spPr>
            <a:xfrm>
              <a:off x="4525426" y="3863448"/>
              <a:ext cx="1943644" cy="307777"/>
            </a:xfrm>
            <a:prstGeom prst="rect">
              <a:avLst/>
            </a:prstGeom>
            <a:noFill/>
          </p:spPr>
          <p:txBody>
            <a:bodyPr wrap="square" rtlCol="0">
              <a:spAutoFit/>
            </a:bodyPr>
            <a:lstStyle/>
            <a:p>
              <a:r>
                <a:rPr lang="es-AR" sz="1400" b="1" dirty="0" err="1"/>
                <a:t>Nujet</a:t>
              </a:r>
              <a:r>
                <a:rPr lang="es-AR" sz="1400" b="1" dirty="0"/>
                <a:t> Sept 1 (142 DAE)</a:t>
              </a:r>
            </a:p>
          </p:txBody>
        </p:sp>
        <p:pic>
          <p:nvPicPr>
            <p:cNvPr id="21" name="Imagen 20" descr="Diagrama&#10;&#10;Descripción generada automáticamente">
              <a:extLst>
                <a:ext uri="{FF2B5EF4-FFF2-40B4-BE49-F238E27FC236}">
                  <a16:creationId xmlns:a16="http://schemas.microsoft.com/office/drawing/2014/main" id="{64BCA06E-8BB3-0AFB-78CF-7BD63E974C10}"/>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5679" t="4902" r="16368" b="9914"/>
            <a:stretch/>
          </p:blipFill>
          <p:spPr>
            <a:xfrm rot="16200000">
              <a:off x="4197645" y="4643756"/>
              <a:ext cx="1474894" cy="2866693"/>
            </a:xfrm>
            <a:prstGeom prst="rect">
              <a:avLst/>
            </a:prstGeom>
          </p:spPr>
        </p:pic>
        <p:sp>
          <p:nvSpPr>
            <p:cNvPr id="22" name="CuadroTexto 21">
              <a:extLst>
                <a:ext uri="{FF2B5EF4-FFF2-40B4-BE49-F238E27FC236}">
                  <a16:creationId xmlns:a16="http://schemas.microsoft.com/office/drawing/2014/main" id="{110FB6F5-DCB0-BD64-8433-EC66A5E171BA}"/>
                </a:ext>
              </a:extLst>
            </p:cNvPr>
            <p:cNvSpPr txBox="1"/>
            <p:nvPr/>
          </p:nvSpPr>
          <p:spPr>
            <a:xfrm>
              <a:off x="4366157" y="6561353"/>
              <a:ext cx="2102913" cy="307777"/>
            </a:xfrm>
            <a:prstGeom prst="rect">
              <a:avLst/>
            </a:prstGeom>
            <a:noFill/>
          </p:spPr>
          <p:txBody>
            <a:bodyPr wrap="square" rtlCol="0">
              <a:spAutoFit/>
            </a:bodyPr>
            <a:lstStyle/>
            <a:p>
              <a:r>
                <a:rPr lang="es-AR" sz="1400" b="1" dirty="0"/>
                <a:t>Avanza Sept 1 (142 DAE)</a:t>
              </a:r>
            </a:p>
          </p:txBody>
        </p:sp>
      </p:grpSp>
      <p:grpSp>
        <p:nvGrpSpPr>
          <p:cNvPr id="54" name="Grupo 53">
            <a:extLst>
              <a:ext uri="{FF2B5EF4-FFF2-40B4-BE49-F238E27FC236}">
                <a16:creationId xmlns:a16="http://schemas.microsoft.com/office/drawing/2014/main" id="{38867459-C6AF-9400-17D1-F81DA4466FA9}"/>
              </a:ext>
            </a:extLst>
          </p:cNvPr>
          <p:cNvGrpSpPr/>
          <p:nvPr/>
        </p:nvGrpSpPr>
        <p:grpSpPr>
          <a:xfrm>
            <a:off x="7441192" y="3867655"/>
            <a:ext cx="3010735" cy="2912901"/>
            <a:chOff x="6588165" y="3857211"/>
            <a:chExt cx="3010735" cy="2912901"/>
          </a:xfrm>
        </p:grpSpPr>
        <p:pic>
          <p:nvPicPr>
            <p:cNvPr id="28" name="Imagen 27" descr="Imagen que contiene edificio, interior, flor, tabla&#10;&#10;Descripción generada automáticamente">
              <a:extLst>
                <a:ext uri="{FF2B5EF4-FFF2-40B4-BE49-F238E27FC236}">
                  <a16:creationId xmlns:a16="http://schemas.microsoft.com/office/drawing/2014/main" id="{86D0EAE9-0652-6035-C1CA-667BC5A37D8C}"/>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r="19078" b="6566"/>
            <a:stretch/>
          </p:blipFill>
          <p:spPr>
            <a:xfrm rot="16200000">
              <a:off x="7323220" y="3122156"/>
              <a:ext cx="1396585" cy="2866696"/>
            </a:xfrm>
            <a:prstGeom prst="rect">
              <a:avLst/>
            </a:prstGeom>
          </p:spPr>
        </p:pic>
        <p:sp>
          <p:nvSpPr>
            <p:cNvPr id="31" name="CuadroTexto 30">
              <a:extLst>
                <a:ext uri="{FF2B5EF4-FFF2-40B4-BE49-F238E27FC236}">
                  <a16:creationId xmlns:a16="http://schemas.microsoft.com/office/drawing/2014/main" id="{44FE87B8-DCA6-A587-AB59-6518E4C278EB}"/>
                </a:ext>
              </a:extLst>
            </p:cNvPr>
            <p:cNvSpPr txBox="1"/>
            <p:nvPr/>
          </p:nvSpPr>
          <p:spPr>
            <a:xfrm>
              <a:off x="7560087" y="4986964"/>
              <a:ext cx="1815921" cy="307777"/>
            </a:xfrm>
            <a:prstGeom prst="rect">
              <a:avLst/>
            </a:prstGeom>
            <a:noFill/>
          </p:spPr>
          <p:txBody>
            <a:bodyPr wrap="square" rtlCol="0">
              <a:spAutoFit/>
            </a:bodyPr>
            <a:lstStyle/>
            <a:p>
              <a:r>
                <a:rPr lang="es-AR" sz="1400" b="1" dirty="0" err="1"/>
                <a:t>Nujet</a:t>
              </a:r>
              <a:r>
                <a:rPr lang="es-AR" sz="1400" b="1" dirty="0"/>
                <a:t> Oct 7 (178 DAE)</a:t>
              </a:r>
            </a:p>
          </p:txBody>
        </p:sp>
        <p:pic>
          <p:nvPicPr>
            <p:cNvPr id="34" name="Imagen 33">
              <a:extLst>
                <a:ext uri="{FF2B5EF4-FFF2-40B4-BE49-F238E27FC236}">
                  <a16:creationId xmlns:a16="http://schemas.microsoft.com/office/drawing/2014/main" id="{406E3D6E-57FD-69D5-CD8A-36A4B8512F9F}"/>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3422" t="11075" r="9144" b="16103"/>
            <a:stretch/>
          </p:blipFill>
          <p:spPr>
            <a:xfrm>
              <a:off x="6591202" y="5386157"/>
              <a:ext cx="2866694" cy="1343011"/>
            </a:xfrm>
            <a:prstGeom prst="rect">
              <a:avLst/>
            </a:prstGeom>
          </p:spPr>
        </p:pic>
        <p:sp>
          <p:nvSpPr>
            <p:cNvPr id="40" name="CuadroTexto 39">
              <a:extLst>
                <a:ext uri="{FF2B5EF4-FFF2-40B4-BE49-F238E27FC236}">
                  <a16:creationId xmlns:a16="http://schemas.microsoft.com/office/drawing/2014/main" id="{7769FBA5-DEAF-0A8C-54D3-B6F876C7E86C}"/>
                </a:ext>
              </a:extLst>
            </p:cNvPr>
            <p:cNvSpPr txBox="1"/>
            <p:nvPr/>
          </p:nvSpPr>
          <p:spPr>
            <a:xfrm>
              <a:off x="7640168" y="6462335"/>
              <a:ext cx="1958732" cy="307777"/>
            </a:xfrm>
            <a:prstGeom prst="rect">
              <a:avLst/>
            </a:prstGeom>
            <a:noFill/>
          </p:spPr>
          <p:txBody>
            <a:bodyPr wrap="square" rtlCol="0">
              <a:spAutoFit/>
            </a:bodyPr>
            <a:lstStyle/>
            <a:p>
              <a:r>
                <a:rPr lang="es-AR" sz="1400" b="1" dirty="0"/>
                <a:t>Avanza Oct 7 (178 DAE)</a:t>
              </a:r>
            </a:p>
          </p:txBody>
        </p:sp>
      </p:grpSp>
      <p:grpSp>
        <p:nvGrpSpPr>
          <p:cNvPr id="49" name="Grupo 48">
            <a:extLst>
              <a:ext uri="{FF2B5EF4-FFF2-40B4-BE49-F238E27FC236}">
                <a16:creationId xmlns:a16="http://schemas.microsoft.com/office/drawing/2014/main" id="{2AA83836-EFC4-E1D7-1F14-5AC17EE1C0A8}"/>
              </a:ext>
            </a:extLst>
          </p:cNvPr>
          <p:cNvGrpSpPr/>
          <p:nvPr/>
        </p:nvGrpSpPr>
        <p:grpSpPr>
          <a:xfrm>
            <a:off x="8763140" y="699467"/>
            <a:ext cx="2967281" cy="2961693"/>
            <a:chOff x="8108044" y="740411"/>
            <a:chExt cx="2967281" cy="2961693"/>
          </a:xfrm>
        </p:grpSpPr>
        <p:pic>
          <p:nvPicPr>
            <p:cNvPr id="44" name="Imagen 43" descr="Una ensalada de verduras&#10;&#10;Descripción generada automáticamente con confianza media">
              <a:extLst>
                <a:ext uri="{FF2B5EF4-FFF2-40B4-BE49-F238E27FC236}">
                  <a16:creationId xmlns:a16="http://schemas.microsoft.com/office/drawing/2014/main" id="{1BD6F5B1-0F61-9529-4725-6926F01FEC2D}"/>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2672" t="31789" r="4386" b="21103"/>
            <a:stretch/>
          </p:blipFill>
          <p:spPr>
            <a:xfrm rot="10800000">
              <a:off x="8108044" y="2249092"/>
              <a:ext cx="2866694" cy="1453012"/>
            </a:xfrm>
            <a:prstGeom prst="rect">
              <a:avLst/>
            </a:prstGeom>
          </p:spPr>
        </p:pic>
        <p:pic>
          <p:nvPicPr>
            <p:cNvPr id="46" name="Imagen 45" descr="Una ensalada de verduras&#10;&#10;Descripción generada automáticamente con confianza media">
              <a:extLst>
                <a:ext uri="{FF2B5EF4-FFF2-40B4-BE49-F238E27FC236}">
                  <a16:creationId xmlns:a16="http://schemas.microsoft.com/office/drawing/2014/main" id="{8F3894E0-6C69-83FE-BC74-6CC2343D2C7B}"/>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l="11494" r="42966" b="6008"/>
            <a:stretch/>
          </p:blipFill>
          <p:spPr>
            <a:xfrm rot="16200000">
              <a:off x="8846925" y="57158"/>
              <a:ext cx="1388932" cy="2866694"/>
            </a:xfrm>
            <a:prstGeom prst="rect">
              <a:avLst/>
            </a:prstGeom>
          </p:spPr>
        </p:pic>
        <p:sp>
          <p:nvSpPr>
            <p:cNvPr id="47" name="CuadroTexto 46">
              <a:extLst>
                <a:ext uri="{FF2B5EF4-FFF2-40B4-BE49-F238E27FC236}">
                  <a16:creationId xmlns:a16="http://schemas.microsoft.com/office/drawing/2014/main" id="{6F0583FC-8D33-2E88-DA92-67A934A50A27}"/>
                </a:ext>
              </a:extLst>
            </p:cNvPr>
            <p:cNvSpPr txBox="1"/>
            <p:nvPr/>
          </p:nvSpPr>
          <p:spPr>
            <a:xfrm>
              <a:off x="9033870" y="740411"/>
              <a:ext cx="1943645" cy="307777"/>
            </a:xfrm>
            <a:prstGeom prst="rect">
              <a:avLst/>
            </a:prstGeom>
            <a:noFill/>
          </p:spPr>
          <p:txBody>
            <a:bodyPr wrap="square" rtlCol="0">
              <a:spAutoFit/>
            </a:bodyPr>
            <a:lstStyle/>
            <a:p>
              <a:r>
                <a:rPr lang="es-AR" sz="1400" b="1" dirty="0" err="1">
                  <a:solidFill>
                    <a:schemeClr val="bg1"/>
                  </a:solidFill>
                </a:rPr>
                <a:t>Nujet</a:t>
              </a:r>
              <a:r>
                <a:rPr lang="es-AR" sz="1400" b="1" dirty="0">
                  <a:solidFill>
                    <a:schemeClr val="bg1"/>
                  </a:solidFill>
                </a:rPr>
                <a:t> </a:t>
              </a:r>
              <a:r>
                <a:rPr lang="es-AR" sz="1400" b="1" dirty="0" err="1">
                  <a:solidFill>
                    <a:schemeClr val="bg1"/>
                  </a:solidFill>
                </a:rPr>
                <a:t>July</a:t>
              </a:r>
              <a:r>
                <a:rPr lang="es-AR" sz="1400" b="1" dirty="0">
                  <a:solidFill>
                    <a:schemeClr val="bg1"/>
                  </a:solidFill>
                </a:rPr>
                <a:t> 14  (93 DAE)</a:t>
              </a:r>
            </a:p>
          </p:txBody>
        </p:sp>
        <p:sp>
          <p:nvSpPr>
            <p:cNvPr id="48" name="CuadroTexto 47">
              <a:extLst>
                <a:ext uri="{FF2B5EF4-FFF2-40B4-BE49-F238E27FC236}">
                  <a16:creationId xmlns:a16="http://schemas.microsoft.com/office/drawing/2014/main" id="{30531935-6F12-B3EC-F245-325DEDA17ED5}"/>
                </a:ext>
              </a:extLst>
            </p:cNvPr>
            <p:cNvSpPr txBox="1"/>
            <p:nvPr/>
          </p:nvSpPr>
          <p:spPr>
            <a:xfrm>
              <a:off x="8985096" y="2177575"/>
              <a:ext cx="2090229" cy="307777"/>
            </a:xfrm>
            <a:prstGeom prst="rect">
              <a:avLst/>
            </a:prstGeom>
            <a:noFill/>
          </p:spPr>
          <p:txBody>
            <a:bodyPr wrap="square" rtlCol="0">
              <a:spAutoFit/>
            </a:bodyPr>
            <a:lstStyle/>
            <a:p>
              <a:r>
                <a:rPr lang="es-AR" sz="1400" b="1" dirty="0">
                  <a:solidFill>
                    <a:schemeClr val="bg1"/>
                  </a:solidFill>
                </a:rPr>
                <a:t>Avanza </a:t>
              </a:r>
              <a:r>
                <a:rPr lang="es-AR" sz="1400" b="1" dirty="0" err="1">
                  <a:solidFill>
                    <a:schemeClr val="bg1"/>
                  </a:solidFill>
                </a:rPr>
                <a:t>July</a:t>
              </a:r>
              <a:r>
                <a:rPr lang="es-AR" sz="1400" b="1" dirty="0">
                  <a:solidFill>
                    <a:schemeClr val="bg1"/>
                  </a:solidFill>
                </a:rPr>
                <a:t> 14  (93 DAE)</a:t>
              </a:r>
            </a:p>
          </p:txBody>
        </p:sp>
      </p:grpSp>
    </p:spTree>
    <p:extLst>
      <p:ext uri="{BB962C8B-B14F-4D97-AF65-F5344CB8AC3E}">
        <p14:creationId xmlns:p14="http://schemas.microsoft.com/office/powerpoint/2010/main" val="3779483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3C8E22A4-17F4-DDC0-FD96-D222827E3AFC}"/>
              </a:ext>
            </a:extLst>
          </p:cNvPr>
          <p:cNvSpPr>
            <a:spLocks noGrp="1"/>
          </p:cNvSpPr>
          <p:nvPr>
            <p:ph type="title"/>
          </p:nvPr>
        </p:nvSpPr>
        <p:spPr>
          <a:xfrm>
            <a:off x="3240155" y="86849"/>
            <a:ext cx="5235759" cy="640780"/>
          </a:xfrm>
        </p:spPr>
        <p:txBody>
          <a:bodyPr>
            <a:normAutofit fontScale="90000"/>
          </a:bodyPr>
          <a:lstStyle/>
          <a:p>
            <a:pPr algn="ctr"/>
            <a:r>
              <a:rPr lang="es-AR" dirty="0" err="1"/>
              <a:t>Aerial</a:t>
            </a:r>
            <a:r>
              <a:rPr lang="es-AR" dirty="0"/>
              <a:t> </a:t>
            </a:r>
            <a:r>
              <a:rPr lang="es-AR" dirty="0" err="1"/>
              <a:t>biomass</a:t>
            </a:r>
            <a:r>
              <a:rPr lang="es-AR" dirty="0"/>
              <a:t> </a:t>
            </a:r>
            <a:r>
              <a:rPr lang="es-AR" dirty="0" err="1"/>
              <a:t>growth</a:t>
            </a:r>
            <a:endParaRPr lang="es-AR" dirty="0"/>
          </a:p>
        </p:txBody>
      </p:sp>
      <p:graphicFrame>
        <p:nvGraphicFramePr>
          <p:cNvPr id="6" name="Tabla 6">
            <a:extLst>
              <a:ext uri="{FF2B5EF4-FFF2-40B4-BE49-F238E27FC236}">
                <a16:creationId xmlns:a16="http://schemas.microsoft.com/office/drawing/2014/main" id="{C4CCA320-1E35-1A55-C9D9-B1A9718F9700}"/>
              </a:ext>
            </a:extLst>
          </p:cNvPr>
          <p:cNvGraphicFramePr>
            <a:graphicFrameLocks noGrp="1"/>
          </p:cNvGraphicFramePr>
          <p:nvPr>
            <p:extLst>
              <p:ext uri="{D42A27DB-BD31-4B8C-83A1-F6EECF244321}">
                <p14:modId xmlns:p14="http://schemas.microsoft.com/office/powerpoint/2010/main" val="3989991157"/>
              </p:ext>
            </p:extLst>
          </p:nvPr>
        </p:nvGraphicFramePr>
        <p:xfrm>
          <a:off x="6493565" y="1129592"/>
          <a:ext cx="4850296" cy="1112520"/>
        </p:xfrm>
        <a:graphic>
          <a:graphicData uri="http://schemas.openxmlformats.org/drawingml/2006/table">
            <a:tbl>
              <a:tblPr firstRow="1" bandRow="1">
                <a:tableStyleId>{5C22544A-7EE6-4342-B048-85BDC9FD1C3A}</a:tableStyleId>
              </a:tblPr>
              <a:tblGrid>
                <a:gridCol w="2822713">
                  <a:extLst>
                    <a:ext uri="{9D8B030D-6E8A-4147-A177-3AD203B41FA5}">
                      <a16:colId xmlns:a16="http://schemas.microsoft.com/office/drawing/2014/main" val="1241212359"/>
                    </a:ext>
                  </a:extLst>
                </a:gridCol>
                <a:gridCol w="2027583">
                  <a:extLst>
                    <a:ext uri="{9D8B030D-6E8A-4147-A177-3AD203B41FA5}">
                      <a16:colId xmlns:a16="http://schemas.microsoft.com/office/drawing/2014/main" val="1085891955"/>
                    </a:ext>
                  </a:extLst>
                </a:gridCol>
              </a:tblGrid>
              <a:tr h="370840">
                <a:tc>
                  <a:txBody>
                    <a:bodyPr/>
                    <a:lstStyle/>
                    <a:p>
                      <a:r>
                        <a:rPr lang="es-AR" dirty="0" err="1"/>
                        <a:t>Aerial</a:t>
                      </a:r>
                      <a:r>
                        <a:rPr lang="es-AR" dirty="0"/>
                        <a:t> </a:t>
                      </a:r>
                      <a:r>
                        <a:rPr lang="es-AR" dirty="0" err="1"/>
                        <a:t>biomass</a:t>
                      </a:r>
                      <a:r>
                        <a:rPr lang="es-AR" dirty="0"/>
                        <a:t> at </a:t>
                      </a:r>
                      <a:r>
                        <a:rPr lang="es-AR" dirty="0" err="1"/>
                        <a:t>flowering</a:t>
                      </a:r>
                      <a:endParaRPr lang="es-AR" dirty="0"/>
                    </a:p>
                  </a:txBody>
                  <a:tcPr/>
                </a:tc>
                <a:tc>
                  <a:txBody>
                    <a:bodyPr/>
                    <a:lstStyle/>
                    <a:p>
                      <a:r>
                        <a:rPr lang="es-AR" dirty="0"/>
                        <a:t>Kg/ha DW</a:t>
                      </a:r>
                    </a:p>
                  </a:txBody>
                  <a:tcPr/>
                </a:tc>
                <a:extLst>
                  <a:ext uri="{0D108BD9-81ED-4DB2-BD59-A6C34878D82A}">
                    <a16:rowId xmlns:a16="http://schemas.microsoft.com/office/drawing/2014/main" val="524258948"/>
                  </a:ext>
                </a:extLst>
              </a:tr>
              <a:tr h="370840">
                <a:tc>
                  <a:txBody>
                    <a:bodyPr/>
                    <a:lstStyle/>
                    <a:p>
                      <a:r>
                        <a:rPr lang="es-AR" dirty="0" err="1"/>
                        <a:t>Nujet</a:t>
                      </a:r>
                      <a:r>
                        <a:rPr lang="es-AR" dirty="0"/>
                        <a:t> (106 DAE)</a:t>
                      </a:r>
                    </a:p>
                  </a:txBody>
                  <a:tcPr/>
                </a:tc>
                <a:tc>
                  <a:txBody>
                    <a:bodyPr/>
                    <a:lstStyle/>
                    <a:p>
                      <a:r>
                        <a:rPr lang="es-AR" dirty="0"/>
                        <a:t>4530 ± 410</a:t>
                      </a:r>
                    </a:p>
                  </a:txBody>
                  <a:tcPr/>
                </a:tc>
                <a:extLst>
                  <a:ext uri="{0D108BD9-81ED-4DB2-BD59-A6C34878D82A}">
                    <a16:rowId xmlns:a16="http://schemas.microsoft.com/office/drawing/2014/main" val="2473378464"/>
                  </a:ext>
                </a:extLst>
              </a:tr>
              <a:tr h="370840">
                <a:tc>
                  <a:txBody>
                    <a:bodyPr/>
                    <a:lstStyle/>
                    <a:p>
                      <a:r>
                        <a:rPr lang="es-AR" dirty="0"/>
                        <a:t>Avanza (118 DAE)</a:t>
                      </a:r>
                    </a:p>
                  </a:txBody>
                  <a:tcPr/>
                </a:tc>
                <a:tc>
                  <a:txBody>
                    <a:bodyPr/>
                    <a:lstStyle/>
                    <a:p>
                      <a:r>
                        <a:rPr lang="es-AR" dirty="0"/>
                        <a:t>6390 ± 370</a:t>
                      </a:r>
                    </a:p>
                  </a:txBody>
                  <a:tcPr/>
                </a:tc>
                <a:extLst>
                  <a:ext uri="{0D108BD9-81ED-4DB2-BD59-A6C34878D82A}">
                    <a16:rowId xmlns:a16="http://schemas.microsoft.com/office/drawing/2014/main" val="1294428899"/>
                  </a:ext>
                </a:extLst>
              </a:tr>
            </a:tbl>
          </a:graphicData>
        </a:graphic>
      </p:graphicFrame>
      <p:pic>
        <p:nvPicPr>
          <p:cNvPr id="4" name="Imagen 3">
            <a:extLst>
              <a:ext uri="{FF2B5EF4-FFF2-40B4-BE49-F238E27FC236}">
                <a16:creationId xmlns:a16="http://schemas.microsoft.com/office/drawing/2014/main" id="{CC82F369-1D9C-CA6E-4571-CFFEFEAA3F27}"/>
              </a:ext>
            </a:extLst>
          </p:cNvPr>
          <p:cNvPicPr>
            <a:picLocks noChangeAspect="1"/>
          </p:cNvPicPr>
          <p:nvPr/>
        </p:nvPicPr>
        <p:blipFill>
          <a:blip r:embed="rId2"/>
          <a:stretch>
            <a:fillRect/>
          </a:stretch>
        </p:blipFill>
        <p:spPr>
          <a:xfrm>
            <a:off x="154664" y="911120"/>
            <a:ext cx="5857634" cy="3541610"/>
          </a:xfrm>
          <a:prstGeom prst="rect">
            <a:avLst/>
          </a:prstGeom>
        </p:spPr>
      </p:pic>
      <p:sp>
        <p:nvSpPr>
          <p:cNvPr id="7" name="Flecha: hacia abajo 6">
            <a:extLst>
              <a:ext uri="{FF2B5EF4-FFF2-40B4-BE49-F238E27FC236}">
                <a16:creationId xmlns:a16="http://schemas.microsoft.com/office/drawing/2014/main" id="{3B3B6B89-6847-D69B-EA15-8DF2EEC50246}"/>
              </a:ext>
            </a:extLst>
          </p:cNvPr>
          <p:cNvSpPr/>
          <p:nvPr/>
        </p:nvSpPr>
        <p:spPr>
          <a:xfrm>
            <a:off x="3240155" y="3412437"/>
            <a:ext cx="119269" cy="2782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Flecha: hacia abajo 7">
            <a:extLst>
              <a:ext uri="{FF2B5EF4-FFF2-40B4-BE49-F238E27FC236}">
                <a16:creationId xmlns:a16="http://schemas.microsoft.com/office/drawing/2014/main" id="{AC204241-8F00-90C6-17B5-2D64E60C00DB}"/>
              </a:ext>
            </a:extLst>
          </p:cNvPr>
          <p:cNvSpPr/>
          <p:nvPr/>
        </p:nvSpPr>
        <p:spPr>
          <a:xfrm>
            <a:off x="3478693" y="3412437"/>
            <a:ext cx="119269" cy="278296"/>
          </a:xfrm>
          <a:prstGeom prst="down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aphicFrame>
        <p:nvGraphicFramePr>
          <p:cNvPr id="9" name="Tabla 6">
            <a:extLst>
              <a:ext uri="{FF2B5EF4-FFF2-40B4-BE49-F238E27FC236}">
                <a16:creationId xmlns:a16="http://schemas.microsoft.com/office/drawing/2014/main" id="{C3AADBB8-819C-B970-7432-833923FA9F04}"/>
              </a:ext>
            </a:extLst>
          </p:cNvPr>
          <p:cNvGraphicFramePr>
            <a:graphicFrameLocks noGrp="1"/>
          </p:cNvGraphicFramePr>
          <p:nvPr>
            <p:extLst>
              <p:ext uri="{D42A27DB-BD31-4B8C-83A1-F6EECF244321}">
                <p14:modId xmlns:p14="http://schemas.microsoft.com/office/powerpoint/2010/main" val="1901134417"/>
              </p:ext>
            </p:extLst>
          </p:nvPr>
        </p:nvGraphicFramePr>
        <p:xfrm>
          <a:off x="6493565" y="3249875"/>
          <a:ext cx="4850296" cy="1381760"/>
        </p:xfrm>
        <a:graphic>
          <a:graphicData uri="http://schemas.openxmlformats.org/drawingml/2006/table">
            <a:tbl>
              <a:tblPr firstRow="1" bandRow="1">
                <a:tableStyleId>{5C22544A-7EE6-4342-B048-85BDC9FD1C3A}</a:tableStyleId>
              </a:tblPr>
              <a:tblGrid>
                <a:gridCol w="2822713">
                  <a:extLst>
                    <a:ext uri="{9D8B030D-6E8A-4147-A177-3AD203B41FA5}">
                      <a16:colId xmlns:a16="http://schemas.microsoft.com/office/drawing/2014/main" val="1241212359"/>
                    </a:ext>
                  </a:extLst>
                </a:gridCol>
                <a:gridCol w="2027583">
                  <a:extLst>
                    <a:ext uri="{9D8B030D-6E8A-4147-A177-3AD203B41FA5}">
                      <a16:colId xmlns:a16="http://schemas.microsoft.com/office/drawing/2014/main" val="1085891955"/>
                    </a:ext>
                  </a:extLst>
                </a:gridCol>
              </a:tblGrid>
              <a:tr h="370840">
                <a:tc>
                  <a:txBody>
                    <a:bodyPr/>
                    <a:lstStyle/>
                    <a:p>
                      <a:r>
                        <a:rPr lang="es-AR" dirty="0" err="1"/>
                        <a:t>Aerial</a:t>
                      </a:r>
                      <a:r>
                        <a:rPr lang="es-AR" dirty="0"/>
                        <a:t> </a:t>
                      </a:r>
                      <a:r>
                        <a:rPr lang="es-AR" dirty="0" err="1"/>
                        <a:t>biomass</a:t>
                      </a:r>
                      <a:r>
                        <a:rPr lang="es-AR" dirty="0"/>
                        <a:t> at final </a:t>
                      </a:r>
                      <a:r>
                        <a:rPr lang="es-AR" dirty="0" err="1"/>
                        <a:t>harvest</a:t>
                      </a:r>
                      <a:r>
                        <a:rPr lang="es-AR" dirty="0"/>
                        <a:t> (213 DAE)</a:t>
                      </a:r>
                    </a:p>
                  </a:txBody>
                  <a:tcPr/>
                </a:tc>
                <a:tc>
                  <a:txBody>
                    <a:bodyPr/>
                    <a:lstStyle/>
                    <a:p>
                      <a:r>
                        <a:rPr lang="es-AR" dirty="0"/>
                        <a:t>Kg/ha DW</a:t>
                      </a:r>
                    </a:p>
                  </a:txBody>
                  <a:tcPr/>
                </a:tc>
                <a:extLst>
                  <a:ext uri="{0D108BD9-81ED-4DB2-BD59-A6C34878D82A}">
                    <a16:rowId xmlns:a16="http://schemas.microsoft.com/office/drawing/2014/main" val="524258948"/>
                  </a:ext>
                </a:extLst>
              </a:tr>
              <a:tr h="370840">
                <a:tc>
                  <a:txBody>
                    <a:bodyPr/>
                    <a:lstStyle/>
                    <a:p>
                      <a:r>
                        <a:rPr lang="es-AR" dirty="0" err="1"/>
                        <a:t>Nujet</a:t>
                      </a:r>
                      <a:endParaRPr lang="es-AR" dirty="0"/>
                    </a:p>
                  </a:txBody>
                  <a:tcPr/>
                </a:tc>
                <a:tc>
                  <a:txBody>
                    <a:bodyPr/>
                    <a:lstStyle/>
                    <a:p>
                      <a:r>
                        <a:rPr lang="es-AR" dirty="0"/>
                        <a:t>10370 ± 810</a:t>
                      </a:r>
                    </a:p>
                  </a:txBody>
                  <a:tcPr/>
                </a:tc>
                <a:extLst>
                  <a:ext uri="{0D108BD9-81ED-4DB2-BD59-A6C34878D82A}">
                    <a16:rowId xmlns:a16="http://schemas.microsoft.com/office/drawing/2014/main" val="2473378464"/>
                  </a:ext>
                </a:extLst>
              </a:tr>
              <a:tr h="370840">
                <a:tc>
                  <a:txBody>
                    <a:bodyPr/>
                    <a:lstStyle/>
                    <a:p>
                      <a:r>
                        <a:rPr lang="es-AR" dirty="0"/>
                        <a:t>Avanza</a:t>
                      </a:r>
                    </a:p>
                  </a:txBody>
                  <a:tcPr/>
                </a:tc>
                <a:tc>
                  <a:txBody>
                    <a:bodyPr/>
                    <a:lstStyle/>
                    <a:p>
                      <a:r>
                        <a:rPr lang="es-AR" dirty="0"/>
                        <a:t>12600 ± 1060</a:t>
                      </a:r>
                    </a:p>
                  </a:txBody>
                  <a:tcPr/>
                </a:tc>
                <a:extLst>
                  <a:ext uri="{0D108BD9-81ED-4DB2-BD59-A6C34878D82A}">
                    <a16:rowId xmlns:a16="http://schemas.microsoft.com/office/drawing/2014/main" val="1294428899"/>
                  </a:ext>
                </a:extLst>
              </a:tr>
            </a:tbl>
          </a:graphicData>
        </a:graphic>
      </p:graphicFrame>
      <p:sp>
        <p:nvSpPr>
          <p:cNvPr id="11" name="CuadroTexto 10">
            <a:extLst>
              <a:ext uri="{FF2B5EF4-FFF2-40B4-BE49-F238E27FC236}">
                <a16:creationId xmlns:a16="http://schemas.microsoft.com/office/drawing/2014/main" id="{2F4A3D03-62F9-E81E-1325-5FBA752ABE1B}"/>
              </a:ext>
            </a:extLst>
          </p:cNvPr>
          <p:cNvSpPr txBox="1"/>
          <p:nvPr/>
        </p:nvSpPr>
        <p:spPr>
          <a:xfrm>
            <a:off x="424066" y="4851245"/>
            <a:ext cx="9303026" cy="1754326"/>
          </a:xfrm>
          <a:prstGeom prst="rect">
            <a:avLst/>
          </a:prstGeom>
          <a:noFill/>
        </p:spPr>
        <p:txBody>
          <a:bodyPr wrap="square" rtlCol="0">
            <a:spAutoFit/>
          </a:bodyPr>
          <a:lstStyle/>
          <a:p>
            <a:r>
              <a:rPr lang="es-AR" sz="2400" dirty="0"/>
              <a:t>-</a:t>
            </a:r>
            <a:r>
              <a:rPr lang="es-AR" sz="2400" dirty="0" err="1"/>
              <a:t>Typical</a:t>
            </a:r>
            <a:r>
              <a:rPr lang="es-AR" sz="2400" dirty="0"/>
              <a:t> </a:t>
            </a:r>
            <a:r>
              <a:rPr lang="es-AR" sz="2400" dirty="0" err="1"/>
              <a:t>sigmoid</a:t>
            </a:r>
            <a:r>
              <a:rPr lang="es-AR" sz="2400" dirty="0"/>
              <a:t> </a:t>
            </a:r>
            <a:r>
              <a:rPr lang="es-AR" sz="2400" dirty="0" err="1"/>
              <a:t>pattern</a:t>
            </a:r>
            <a:endParaRPr lang="es-AR" sz="2400" dirty="0"/>
          </a:p>
          <a:p>
            <a:r>
              <a:rPr lang="es-AR" sz="2400" dirty="0"/>
              <a:t>-</a:t>
            </a:r>
            <a:r>
              <a:rPr lang="es-AR" sz="2400" dirty="0" err="1"/>
              <a:t>Around</a:t>
            </a:r>
            <a:r>
              <a:rPr lang="es-AR" sz="2400" dirty="0"/>
              <a:t> 40-50%  </a:t>
            </a:r>
            <a:r>
              <a:rPr lang="es-AR" sz="2400" dirty="0" err="1"/>
              <a:t>of</a:t>
            </a:r>
            <a:r>
              <a:rPr lang="es-AR" sz="2400" dirty="0"/>
              <a:t> total </a:t>
            </a:r>
            <a:r>
              <a:rPr lang="es-AR" sz="2400" dirty="0" err="1"/>
              <a:t>biomass</a:t>
            </a:r>
            <a:r>
              <a:rPr lang="es-AR" sz="2400" dirty="0"/>
              <a:t> </a:t>
            </a:r>
            <a:r>
              <a:rPr lang="es-AR" sz="2400" dirty="0" err="1"/>
              <a:t>grows</a:t>
            </a:r>
            <a:r>
              <a:rPr lang="es-AR" sz="2400" dirty="0"/>
              <a:t> </a:t>
            </a:r>
            <a:r>
              <a:rPr lang="es-AR" sz="2400" dirty="0" err="1"/>
              <a:t>until</a:t>
            </a:r>
            <a:r>
              <a:rPr lang="es-AR" sz="2400" dirty="0"/>
              <a:t> </a:t>
            </a:r>
            <a:r>
              <a:rPr lang="es-AR" sz="2400" dirty="0" err="1"/>
              <a:t>flowering</a:t>
            </a:r>
            <a:r>
              <a:rPr lang="es-AR" sz="2400" dirty="0"/>
              <a:t> </a:t>
            </a:r>
          </a:p>
          <a:p>
            <a:r>
              <a:rPr lang="es-AR" dirty="0"/>
              <a:t>(in 2021 </a:t>
            </a:r>
            <a:r>
              <a:rPr lang="es-AR" dirty="0" err="1"/>
              <a:t>sowing</a:t>
            </a:r>
            <a:r>
              <a:rPr lang="es-AR" dirty="0"/>
              <a:t> late in June </a:t>
            </a:r>
            <a:r>
              <a:rPr lang="es-AR" dirty="0" err="1"/>
              <a:t>only</a:t>
            </a:r>
            <a:r>
              <a:rPr lang="es-AR" dirty="0"/>
              <a:t> 1/3 </a:t>
            </a:r>
            <a:r>
              <a:rPr lang="es-AR" dirty="0" err="1"/>
              <a:t>of</a:t>
            </a:r>
            <a:r>
              <a:rPr lang="es-AR" dirty="0"/>
              <a:t> </a:t>
            </a:r>
            <a:r>
              <a:rPr lang="es-AR" dirty="0" err="1"/>
              <a:t>biomass</a:t>
            </a:r>
            <a:r>
              <a:rPr lang="es-AR" dirty="0"/>
              <a:t> at </a:t>
            </a:r>
            <a:r>
              <a:rPr lang="es-AR" dirty="0" err="1"/>
              <a:t>flowering</a:t>
            </a:r>
            <a:r>
              <a:rPr lang="es-AR" dirty="0"/>
              <a:t>, </a:t>
            </a:r>
            <a:r>
              <a:rPr lang="es-AR" dirty="0" err="1"/>
              <a:t>reaching</a:t>
            </a:r>
            <a:r>
              <a:rPr lang="es-AR" dirty="0"/>
              <a:t> 3100-3700 kg/ha)</a:t>
            </a:r>
          </a:p>
          <a:p>
            <a:r>
              <a:rPr lang="es-AR" sz="2400" dirty="0"/>
              <a:t>-</a:t>
            </a:r>
            <a:r>
              <a:rPr lang="es-AR" sz="2400" dirty="0" err="1"/>
              <a:t>Both</a:t>
            </a:r>
            <a:r>
              <a:rPr lang="es-AR" sz="2400" dirty="0"/>
              <a:t> </a:t>
            </a:r>
            <a:r>
              <a:rPr lang="es-AR" sz="2400" dirty="0" err="1"/>
              <a:t>genotypes</a:t>
            </a:r>
            <a:r>
              <a:rPr lang="es-AR" sz="2400" dirty="0"/>
              <a:t> </a:t>
            </a:r>
            <a:r>
              <a:rPr lang="en-US" sz="2400" dirty="0"/>
              <a:t>exceeded 10 ton/ha of total biomass at harvest</a:t>
            </a:r>
          </a:p>
          <a:p>
            <a:r>
              <a:rPr lang="en-US" dirty="0"/>
              <a:t>(in 2021 they got 9-10 ton/ha)</a:t>
            </a:r>
            <a:endParaRPr lang="es-AR" dirty="0"/>
          </a:p>
        </p:txBody>
      </p:sp>
      <p:sp>
        <p:nvSpPr>
          <p:cNvPr id="12" name="Flecha: hacia abajo 11">
            <a:extLst>
              <a:ext uri="{FF2B5EF4-FFF2-40B4-BE49-F238E27FC236}">
                <a16:creationId xmlns:a16="http://schemas.microsoft.com/office/drawing/2014/main" id="{9BD76588-60ED-020F-B4A1-C94EF2322EE2}"/>
              </a:ext>
            </a:extLst>
          </p:cNvPr>
          <p:cNvSpPr/>
          <p:nvPr/>
        </p:nvSpPr>
        <p:spPr>
          <a:xfrm>
            <a:off x="5075579" y="3432317"/>
            <a:ext cx="119269" cy="2782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3" name="Flecha: hacia abajo 12">
            <a:extLst>
              <a:ext uri="{FF2B5EF4-FFF2-40B4-BE49-F238E27FC236}">
                <a16:creationId xmlns:a16="http://schemas.microsoft.com/office/drawing/2014/main" id="{62CB6CFC-CBE2-6F09-BB30-ACFE0976A1BD}"/>
              </a:ext>
            </a:extLst>
          </p:cNvPr>
          <p:cNvSpPr/>
          <p:nvPr/>
        </p:nvSpPr>
        <p:spPr>
          <a:xfrm>
            <a:off x="5168345" y="3432317"/>
            <a:ext cx="119269" cy="278296"/>
          </a:xfrm>
          <a:prstGeom prst="down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011036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p:cNvSpPr txBox="1"/>
          <p:nvPr/>
        </p:nvSpPr>
        <p:spPr>
          <a:xfrm>
            <a:off x="8335617" y="574862"/>
            <a:ext cx="3714522" cy="2031325"/>
          </a:xfrm>
          <a:prstGeom prst="rect">
            <a:avLst/>
          </a:prstGeom>
          <a:noFill/>
        </p:spPr>
        <p:txBody>
          <a:bodyPr wrap="square" rtlCol="0">
            <a:spAutoFit/>
          </a:bodyPr>
          <a:lstStyle/>
          <a:p>
            <a:r>
              <a:rPr lang="es-AR" dirty="0"/>
              <a:t>-</a:t>
            </a:r>
            <a:r>
              <a:rPr lang="es-AR" dirty="0" err="1"/>
              <a:t>Early</a:t>
            </a:r>
            <a:r>
              <a:rPr lang="es-AR" dirty="0"/>
              <a:t> </a:t>
            </a:r>
            <a:r>
              <a:rPr lang="es-AR" dirty="0" err="1"/>
              <a:t>leaf</a:t>
            </a:r>
            <a:r>
              <a:rPr lang="es-AR" dirty="0"/>
              <a:t> </a:t>
            </a:r>
            <a:r>
              <a:rPr lang="es-AR" dirty="0" err="1"/>
              <a:t>senescence</a:t>
            </a:r>
            <a:r>
              <a:rPr lang="es-AR" dirty="0"/>
              <a:t> </a:t>
            </a:r>
            <a:r>
              <a:rPr lang="es-AR" dirty="0" err="1"/>
              <a:t>since</a:t>
            </a:r>
            <a:r>
              <a:rPr lang="es-AR" dirty="0"/>
              <a:t> </a:t>
            </a:r>
            <a:r>
              <a:rPr lang="es-AR" dirty="0" err="1"/>
              <a:t>mid</a:t>
            </a:r>
            <a:r>
              <a:rPr lang="es-AR" dirty="0"/>
              <a:t> June (</a:t>
            </a:r>
            <a:r>
              <a:rPr lang="es-AR" dirty="0" err="1"/>
              <a:t>from</a:t>
            </a:r>
            <a:r>
              <a:rPr lang="es-AR" dirty="0"/>
              <a:t> 60 DAE)</a:t>
            </a:r>
          </a:p>
          <a:p>
            <a:r>
              <a:rPr lang="es-AR" dirty="0"/>
              <a:t>At </a:t>
            </a:r>
            <a:r>
              <a:rPr lang="es-AR" dirty="0" err="1"/>
              <a:t>maturity</a:t>
            </a:r>
            <a:r>
              <a:rPr lang="es-AR" dirty="0"/>
              <a:t>:</a:t>
            </a:r>
          </a:p>
          <a:p>
            <a:r>
              <a:rPr lang="es-AR" dirty="0"/>
              <a:t>-</a:t>
            </a:r>
            <a:r>
              <a:rPr lang="es-AR" dirty="0" err="1"/>
              <a:t>Main</a:t>
            </a:r>
            <a:r>
              <a:rPr lang="es-AR" dirty="0"/>
              <a:t> </a:t>
            </a:r>
            <a:r>
              <a:rPr lang="es-AR" dirty="0" err="1"/>
              <a:t>stem</a:t>
            </a:r>
            <a:r>
              <a:rPr lang="es-AR" dirty="0"/>
              <a:t> </a:t>
            </a:r>
            <a:r>
              <a:rPr lang="es-AR" dirty="0" err="1"/>
              <a:t>retains</a:t>
            </a:r>
            <a:r>
              <a:rPr lang="es-AR" dirty="0"/>
              <a:t> 35-40% </a:t>
            </a:r>
            <a:r>
              <a:rPr lang="es-AR" dirty="0" err="1"/>
              <a:t>of</a:t>
            </a:r>
            <a:r>
              <a:rPr lang="es-AR" dirty="0"/>
              <a:t> total </a:t>
            </a:r>
            <a:r>
              <a:rPr lang="es-AR" dirty="0" err="1"/>
              <a:t>biomass</a:t>
            </a:r>
            <a:endParaRPr lang="es-AR" dirty="0"/>
          </a:p>
          <a:p>
            <a:r>
              <a:rPr lang="es-AR" dirty="0"/>
              <a:t>-A </a:t>
            </a:r>
            <a:r>
              <a:rPr lang="es-AR" dirty="0" err="1"/>
              <a:t>lot</a:t>
            </a:r>
            <a:r>
              <a:rPr lang="es-AR" dirty="0"/>
              <a:t> </a:t>
            </a:r>
            <a:r>
              <a:rPr lang="es-AR" dirty="0" err="1"/>
              <a:t>of</a:t>
            </a:r>
            <a:r>
              <a:rPr lang="es-AR" dirty="0"/>
              <a:t> </a:t>
            </a:r>
            <a:r>
              <a:rPr lang="es-AR" dirty="0" err="1"/>
              <a:t>biomass</a:t>
            </a:r>
            <a:r>
              <a:rPr lang="es-AR" dirty="0"/>
              <a:t> </a:t>
            </a:r>
            <a:r>
              <a:rPr lang="es-AR" dirty="0" err="1"/>
              <a:t>is</a:t>
            </a:r>
            <a:r>
              <a:rPr lang="es-AR" dirty="0"/>
              <a:t> </a:t>
            </a:r>
            <a:r>
              <a:rPr lang="es-AR" dirty="0" err="1"/>
              <a:t>allocated</a:t>
            </a:r>
            <a:r>
              <a:rPr lang="es-AR" dirty="0"/>
              <a:t> in </a:t>
            </a:r>
            <a:r>
              <a:rPr lang="es-AR" dirty="0" err="1"/>
              <a:t>the</a:t>
            </a:r>
            <a:r>
              <a:rPr lang="es-AR" dirty="0"/>
              <a:t> </a:t>
            </a:r>
            <a:r>
              <a:rPr lang="es-AR" dirty="0" err="1"/>
              <a:t>inflorescences</a:t>
            </a:r>
            <a:r>
              <a:rPr lang="es-AR" dirty="0"/>
              <a:t> </a:t>
            </a:r>
            <a:r>
              <a:rPr lang="es-AR" dirty="0" err="1"/>
              <a:t>of</a:t>
            </a:r>
            <a:r>
              <a:rPr lang="es-AR" dirty="0"/>
              <a:t> </a:t>
            </a:r>
            <a:r>
              <a:rPr lang="es-AR" dirty="0" err="1"/>
              <a:t>branches</a:t>
            </a:r>
            <a:r>
              <a:rPr lang="es-AR" dirty="0"/>
              <a:t> (35-38%)</a:t>
            </a:r>
          </a:p>
        </p:txBody>
      </p:sp>
      <p:grpSp>
        <p:nvGrpSpPr>
          <p:cNvPr id="19" name="Grupo 18">
            <a:extLst>
              <a:ext uri="{FF2B5EF4-FFF2-40B4-BE49-F238E27FC236}">
                <a16:creationId xmlns:a16="http://schemas.microsoft.com/office/drawing/2014/main" id="{BB4D1E42-3ACA-A85D-55CE-9886BC2828D0}"/>
              </a:ext>
            </a:extLst>
          </p:cNvPr>
          <p:cNvGrpSpPr/>
          <p:nvPr/>
        </p:nvGrpSpPr>
        <p:grpSpPr>
          <a:xfrm>
            <a:off x="615445" y="500074"/>
            <a:ext cx="7381839" cy="6360000"/>
            <a:chOff x="1205568" y="484748"/>
            <a:chExt cx="7381839" cy="6360000"/>
          </a:xfrm>
        </p:grpSpPr>
        <p:pic>
          <p:nvPicPr>
            <p:cNvPr id="2" name="Imagen 1">
              <a:extLst>
                <a:ext uri="{FF2B5EF4-FFF2-40B4-BE49-F238E27FC236}">
                  <a16:creationId xmlns:a16="http://schemas.microsoft.com/office/drawing/2014/main" id="{F3CA0BAD-1D86-A0F5-499D-15912565DE85}"/>
                </a:ext>
              </a:extLst>
            </p:cNvPr>
            <p:cNvPicPr>
              <a:picLocks noChangeAspect="1"/>
            </p:cNvPicPr>
            <p:nvPr/>
          </p:nvPicPr>
          <p:blipFill>
            <a:blip r:embed="rId2"/>
            <a:stretch>
              <a:fillRect/>
            </a:stretch>
          </p:blipFill>
          <p:spPr>
            <a:xfrm>
              <a:off x="1205568" y="484748"/>
              <a:ext cx="7381839" cy="3389080"/>
            </a:xfrm>
            <a:prstGeom prst="rect">
              <a:avLst/>
            </a:prstGeom>
          </p:spPr>
        </p:pic>
        <p:pic>
          <p:nvPicPr>
            <p:cNvPr id="6" name="Imagen 5">
              <a:extLst>
                <a:ext uri="{FF2B5EF4-FFF2-40B4-BE49-F238E27FC236}">
                  <a16:creationId xmlns:a16="http://schemas.microsoft.com/office/drawing/2014/main" id="{00A83440-A4EF-D57E-D2BA-E7E4C7F3F9F8}"/>
                </a:ext>
              </a:extLst>
            </p:cNvPr>
            <p:cNvPicPr>
              <a:picLocks noChangeAspect="1"/>
            </p:cNvPicPr>
            <p:nvPr/>
          </p:nvPicPr>
          <p:blipFill>
            <a:blip r:embed="rId3"/>
            <a:stretch>
              <a:fillRect/>
            </a:stretch>
          </p:blipFill>
          <p:spPr>
            <a:xfrm>
              <a:off x="1205568" y="3460748"/>
              <a:ext cx="7370781" cy="3384000"/>
            </a:xfrm>
            <a:prstGeom prst="rect">
              <a:avLst/>
            </a:prstGeom>
          </p:spPr>
        </p:pic>
        <p:sp>
          <p:nvSpPr>
            <p:cNvPr id="5" name="CuadroTexto 4"/>
            <p:cNvSpPr txBox="1"/>
            <p:nvPr/>
          </p:nvSpPr>
          <p:spPr>
            <a:xfrm>
              <a:off x="4282224" y="5758212"/>
              <a:ext cx="914400" cy="276999"/>
            </a:xfrm>
            <a:prstGeom prst="rect">
              <a:avLst/>
            </a:prstGeom>
            <a:noFill/>
          </p:spPr>
          <p:txBody>
            <a:bodyPr wrap="square" rtlCol="0">
              <a:spAutoFit/>
            </a:bodyPr>
            <a:lstStyle/>
            <a:p>
              <a:r>
                <a:rPr lang="es-AR" sz="1200" b="1" dirty="0" err="1"/>
                <a:t>Stem</a:t>
              </a:r>
              <a:r>
                <a:rPr lang="es-AR" sz="1200" b="1" dirty="0"/>
                <a:t> ms</a:t>
              </a:r>
            </a:p>
          </p:txBody>
        </p:sp>
        <p:sp>
          <p:nvSpPr>
            <p:cNvPr id="44" name="CuadroTexto 43"/>
            <p:cNvSpPr txBox="1"/>
            <p:nvPr/>
          </p:nvSpPr>
          <p:spPr>
            <a:xfrm>
              <a:off x="2930100" y="5728932"/>
              <a:ext cx="1075387" cy="276999"/>
            </a:xfrm>
            <a:prstGeom prst="rect">
              <a:avLst/>
            </a:prstGeom>
            <a:noFill/>
          </p:spPr>
          <p:txBody>
            <a:bodyPr wrap="square" rtlCol="0">
              <a:spAutoFit/>
            </a:bodyPr>
            <a:lstStyle/>
            <a:p>
              <a:r>
                <a:rPr lang="es-AR" sz="1200" b="1" dirty="0"/>
                <a:t>Green </a:t>
              </a:r>
              <a:r>
                <a:rPr lang="es-AR" sz="1200" b="1" dirty="0" err="1"/>
                <a:t>leaf</a:t>
              </a:r>
              <a:r>
                <a:rPr lang="es-AR" sz="1200" b="1" dirty="0"/>
                <a:t> ms</a:t>
              </a:r>
            </a:p>
          </p:txBody>
        </p:sp>
        <p:sp>
          <p:nvSpPr>
            <p:cNvPr id="45" name="CuadroTexto 44"/>
            <p:cNvSpPr txBox="1"/>
            <p:nvPr/>
          </p:nvSpPr>
          <p:spPr>
            <a:xfrm>
              <a:off x="2570613" y="5451933"/>
              <a:ext cx="1367307" cy="276999"/>
            </a:xfrm>
            <a:prstGeom prst="rect">
              <a:avLst/>
            </a:prstGeom>
            <a:noFill/>
          </p:spPr>
          <p:txBody>
            <a:bodyPr wrap="square" rtlCol="0">
              <a:spAutoFit/>
            </a:bodyPr>
            <a:lstStyle/>
            <a:p>
              <a:r>
                <a:rPr lang="es-AR" sz="1200" b="1" dirty="0" err="1"/>
                <a:t>Senesced</a:t>
              </a:r>
              <a:r>
                <a:rPr lang="es-AR" sz="1200" b="1" dirty="0"/>
                <a:t> </a:t>
              </a:r>
              <a:r>
                <a:rPr lang="es-AR" sz="1200" b="1" dirty="0" err="1"/>
                <a:t>leaf</a:t>
              </a:r>
              <a:r>
                <a:rPr lang="es-AR" sz="1200" b="1" dirty="0"/>
                <a:t> ms</a:t>
              </a:r>
            </a:p>
          </p:txBody>
        </p:sp>
        <p:sp>
          <p:nvSpPr>
            <p:cNvPr id="7" name="CuadroTexto 6">
              <a:extLst>
                <a:ext uri="{FF2B5EF4-FFF2-40B4-BE49-F238E27FC236}">
                  <a16:creationId xmlns:a16="http://schemas.microsoft.com/office/drawing/2014/main" id="{A9215CED-CCE1-B939-8AC6-FABE43666E89}"/>
                </a:ext>
              </a:extLst>
            </p:cNvPr>
            <p:cNvSpPr txBox="1"/>
            <p:nvPr/>
          </p:nvSpPr>
          <p:spPr>
            <a:xfrm>
              <a:off x="5490858" y="5449259"/>
              <a:ext cx="766276" cy="276999"/>
            </a:xfrm>
            <a:prstGeom prst="rect">
              <a:avLst/>
            </a:prstGeom>
            <a:noFill/>
          </p:spPr>
          <p:txBody>
            <a:bodyPr wrap="square" rtlCol="0">
              <a:spAutoFit/>
            </a:bodyPr>
            <a:lstStyle/>
            <a:p>
              <a:r>
                <a:rPr lang="es-AR" sz="1200" b="1" dirty="0"/>
                <a:t>Inflo ms</a:t>
              </a:r>
            </a:p>
          </p:txBody>
        </p:sp>
        <p:sp>
          <p:nvSpPr>
            <p:cNvPr id="8" name="CuadroTexto 7">
              <a:extLst>
                <a:ext uri="{FF2B5EF4-FFF2-40B4-BE49-F238E27FC236}">
                  <a16:creationId xmlns:a16="http://schemas.microsoft.com/office/drawing/2014/main" id="{5984E64B-D069-550A-F9DA-AF2FFE038144}"/>
                </a:ext>
              </a:extLst>
            </p:cNvPr>
            <p:cNvSpPr txBox="1"/>
            <p:nvPr/>
          </p:nvSpPr>
          <p:spPr>
            <a:xfrm>
              <a:off x="6096000" y="4970218"/>
              <a:ext cx="766276" cy="276999"/>
            </a:xfrm>
            <a:prstGeom prst="rect">
              <a:avLst/>
            </a:prstGeom>
            <a:noFill/>
          </p:spPr>
          <p:txBody>
            <a:bodyPr wrap="square" rtlCol="0">
              <a:spAutoFit/>
            </a:bodyPr>
            <a:lstStyle/>
            <a:p>
              <a:r>
                <a:rPr lang="es-AR" sz="1200" b="1" dirty="0" err="1"/>
                <a:t>Stem</a:t>
              </a:r>
              <a:r>
                <a:rPr lang="es-AR" sz="1200" b="1" dirty="0"/>
                <a:t> </a:t>
              </a:r>
              <a:r>
                <a:rPr lang="es-AR" sz="1200" b="1" dirty="0" err="1"/>
                <a:t>br</a:t>
              </a:r>
              <a:endParaRPr lang="es-AR" sz="1200" b="1" dirty="0"/>
            </a:p>
          </p:txBody>
        </p:sp>
        <p:sp>
          <p:nvSpPr>
            <p:cNvPr id="9" name="CuadroTexto 8">
              <a:extLst>
                <a:ext uri="{FF2B5EF4-FFF2-40B4-BE49-F238E27FC236}">
                  <a16:creationId xmlns:a16="http://schemas.microsoft.com/office/drawing/2014/main" id="{4E5A120F-79F1-8C5C-EE50-F13730A9FA26}"/>
                </a:ext>
              </a:extLst>
            </p:cNvPr>
            <p:cNvSpPr txBox="1"/>
            <p:nvPr/>
          </p:nvSpPr>
          <p:spPr>
            <a:xfrm>
              <a:off x="6257134" y="4688887"/>
              <a:ext cx="766276" cy="276999"/>
            </a:xfrm>
            <a:prstGeom prst="rect">
              <a:avLst/>
            </a:prstGeom>
            <a:noFill/>
          </p:spPr>
          <p:txBody>
            <a:bodyPr wrap="square" rtlCol="0">
              <a:spAutoFit/>
            </a:bodyPr>
            <a:lstStyle/>
            <a:p>
              <a:r>
                <a:rPr lang="es-AR" sz="1200" b="1" dirty="0"/>
                <a:t>Inflo </a:t>
              </a:r>
              <a:r>
                <a:rPr lang="es-AR" sz="1200" b="1" dirty="0" err="1"/>
                <a:t>br</a:t>
              </a:r>
              <a:endParaRPr lang="es-AR" sz="1200" b="1" dirty="0"/>
            </a:p>
          </p:txBody>
        </p:sp>
        <p:sp>
          <p:nvSpPr>
            <p:cNvPr id="11" name="CuadroTexto 10">
              <a:extLst>
                <a:ext uri="{FF2B5EF4-FFF2-40B4-BE49-F238E27FC236}">
                  <a16:creationId xmlns:a16="http://schemas.microsoft.com/office/drawing/2014/main" id="{C1E4D741-75E2-229A-6D82-BE27C1256D11}"/>
                </a:ext>
              </a:extLst>
            </p:cNvPr>
            <p:cNvSpPr txBox="1"/>
            <p:nvPr/>
          </p:nvSpPr>
          <p:spPr>
            <a:xfrm>
              <a:off x="4125222" y="2775939"/>
              <a:ext cx="914400" cy="276999"/>
            </a:xfrm>
            <a:prstGeom prst="rect">
              <a:avLst/>
            </a:prstGeom>
            <a:noFill/>
          </p:spPr>
          <p:txBody>
            <a:bodyPr wrap="square" rtlCol="0">
              <a:spAutoFit/>
            </a:bodyPr>
            <a:lstStyle/>
            <a:p>
              <a:r>
                <a:rPr lang="es-AR" sz="1200" b="1" dirty="0" err="1"/>
                <a:t>Stem</a:t>
              </a:r>
              <a:r>
                <a:rPr lang="es-AR" sz="1200" b="1" dirty="0"/>
                <a:t> ms</a:t>
              </a:r>
            </a:p>
          </p:txBody>
        </p:sp>
        <p:sp>
          <p:nvSpPr>
            <p:cNvPr id="12" name="CuadroTexto 11">
              <a:extLst>
                <a:ext uri="{FF2B5EF4-FFF2-40B4-BE49-F238E27FC236}">
                  <a16:creationId xmlns:a16="http://schemas.microsoft.com/office/drawing/2014/main" id="{CDE5AEE8-6EAD-BA8C-2130-C4BEF98B7097}"/>
                </a:ext>
              </a:extLst>
            </p:cNvPr>
            <p:cNvSpPr txBox="1"/>
            <p:nvPr/>
          </p:nvSpPr>
          <p:spPr>
            <a:xfrm>
              <a:off x="3082500" y="2647803"/>
              <a:ext cx="1075387" cy="276999"/>
            </a:xfrm>
            <a:prstGeom prst="rect">
              <a:avLst/>
            </a:prstGeom>
            <a:noFill/>
          </p:spPr>
          <p:txBody>
            <a:bodyPr wrap="square" rtlCol="0">
              <a:spAutoFit/>
            </a:bodyPr>
            <a:lstStyle/>
            <a:p>
              <a:r>
                <a:rPr lang="es-AR" sz="1200" b="1" dirty="0"/>
                <a:t>Green </a:t>
              </a:r>
              <a:r>
                <a:rPr lang="es-AR" sz="1200" b="1" dirty="0" err="1"/>
                <a:t>leaf</a:t>
              </a:r>
              <a:r>
                <a:rPr lang="es-AR" sz="1200" b="1" dirty="0"/>
                <a:t> ms</a:t>
              </a:r>
            </a:p>
          </p:txBody>
        </p:sp>
        <p:sp>
          <p:nvSpPr>
            <p:cNvPr id="13" name="CuadroTexto 12">
              <a:extLst>
                <a:ext uri="{FF2B5EF4-FFF2-40B4-BE49-F238E27FC236}">
                  <a16:creationId xmlns:a16="http://schemas.microsoft.com/office/drawing/2014/main" id="{C5AAF2CE-2FD9-DDDA-23CA-0F597E6BB2A4}"/>
                </a:ext>
              </a:extLst>
            </p:cNvPr>
            <p:cNvSpPr txBox="1"/>
            <p:nvPr/>
          </p:nvSpPr>
          <p:spPr>
            <a:xfrm>
              <a:off x="2723013" y="2370804"/>
              <a:ext cx="1367307" cy="276999"/>
            </a:xfrm>
            <a:prstGeom prst="rect">
              <a:avLst/>
            </a:prstGeom>
            <a:noFill/>
          </p:spPr>
          <p:txBody>
            <a:bodyPr wrap="square" rtlCol="0">
              <a:spAutoFit/>
            </a:bodyPr>
            <a:lstStyle/>
            <a:p>
              <a:r>
                <a:rPr lang="es-AR" sz="1200" b="1" dirty="0" err="1"/>
                <a:t>Senesced</a:t>
              </a:r>
              <a:r>
                <a:rPr lang="es-AR" sz="1200" b="1" dirty="0"/>
                <a:t> </a:t>
              </a:r>
              <a:r>
                <a:rPr lang="es-AR" sz="1200" b="1" dirty="0" err="1"/>
                <a:t>leaf</a:t>
              </a:r>
              <a:r>
                <a:rPr lang="es-AR" sz="1200" b="1" dirty="0"/>
                <a:t> ms</a:t>
              </a:r>
            </a:p>
          </p:txBody>
        </p:sp>
        <p:sp>
          <p:nvSpPr>
            <p:cNvPr id="14" name="CuadroTexto 13">
              <a:extLst>
                <a:ext uri="{FF2B5EF4-FFF2-40B4-BE49-F238E27FC236}">
                  <a16:creationId xmlns:a16="http://schemas.microsoft.com/office/drawing/2014/main" id="{A37676B3-449B-777B-BCD7-7FC6A69A4D91}"/>
                </a:ext>
              </a:extLst>
            </p:cNvPr>
            <p:cNvSpPr txBox="1"/>
            <p:nvPr/>
          </p:nvSpPr>
          <p:spPr>
            <a:xfrm>
              <a:off x="5643258" y="2368130"/>
              <a:ext cx="766276" cy="276999"/>
            </a:xfrm>
            <a:prstGeom prst="rect">
              <a:avLst/>
            </a:prstGeom>
            <a:noFill/>
          </p:spPr>
          <p:txBody>
            <a:bodyPr wrap="square" rtlCol="0">
              <a:spAutoFit/>
            </a:bodyPr>
            <a:lstStyle/>
            <a:p>
              <a:r>
                <a:rPr lang="es-AR" sz="1200" b="1" dirty="0"/>
                <a:t>Inflo ms</a:t>
              </a:r>
            </a:p>
          </p:txBody>
        </p:sp>
        <p:sp>
          <p:nvSpPr>
            <p:cNvPr id="15" name="CuadroTexto 14">
              <a:extLst>
                <a:ext uri="{FF2B5EF4-FFF2-40B4-BE49-F238E27FC236}">
                  <a16:creationId xmlns:a16="http://schemas.microsoft.com/office/drawing/2014/main" id="{F5C85AF4-83B9-D936-2B7E-A641C092BFE4}"/>
                </a:ext>
              </a:extLst>
            </p:cNvPr>
            <p:cNvSpPr txBox="1"/>
            <p:nvPr/>
          </p:nvSpPr>
          <p:spPr>
            <a:xfrm>
              <a:off x="5562197" y="2192090"/>
              <a:ext cx="766276" cy="276999"/>
            </a:xfrm>
            <a:prstGeom prst="rect">
              <a:avLst/>
            </a:prstGeom>
            <a:noFill/>
          </p:spPr>
          <p:txBody>
            <a:bodyPr wrap="square" rtlCol="0">
              <a:spAutoFit/>
            </a:bodyPr>
            <a:lstStyle/>
            <a:p>
              <a:r>
                <a:rPr lang="es-AR" sz="1200" b="1" dirty="0" err="1"/>
                <a:t>Stem</a:t>
              </a:r>
              <a:r>
                <a:rPr lang="es-AR" sz="1200" b="1" dirty="0"/>
                <a:t> </a:t>
              </a:r>
              <a:r>
                <a:rPr lang="es-AR" sz="1200" b="1" dirty="0" err="1"/>
                <a:t>br</a:t>
              </a:r>
              <a:endParaRPr lang="es-AR" sz="1200" b="1" dirty="0"/>
            </a:p>
          </p:txBody>
        </p:sp>
        <p:sp>
          <p:nvSpPr>
            <p:cNvPr id="16" name="CuadroTexto 15">
              <a:extLst>
                <a:ext uri="{FF2B5EF4-FFF2-40B4-BE49-F238E27FC236}">
                  <a16:creationId xmlns:a16="http://schemas.microsoft.com/office/drawing/2014/main" id="{0AAE01EF-4201-DAA8-E7C5-1483EE90DD42}"/>
                </a:ext>
              </a:extLst>
            </p:cNvPr>
            <p:cNvSpPr txBox="1"/>
            <p:nvPr/>
          </p:nvSpPr>
          <p:spPr>
            <a:xfrm>
              <a:off x="6349657" y="1710258"/>
              <a:ext cx="766276" cy="276999"/>
            </a:xfrm>
            <a:prstGeom prst="rect">
              <a:avLst/>
            </a:prstGeom>
            <a:noFill/>
          </p:spPr>
          <p:txBody>
            <a:bodyPr wrap="square" rtlCol="0">
              <a:spAutoFit/>
            </a:bodyPr>
            <a:lstStyle/>
            <a:p>
              <a:r>
                <a:rPr lang="es-AR" sz="1200" b="1" dirty="0"/>
                <a:t>Inflo </a:t>
              </a:r>
              <a:r>
                <a:rPr lang="es-AR" sz="1200" b="1" dirty="0" err="1"/>
                <a:t>br</a:t>
              </a:r>
              <a:endParaRPr lang="es-AR" sz="1200" b="1" dirty="0"/>
            </a:p>
          </p:txBody>
        </p:sp>
      </p:grpSp>
      <p:sp>
        <p:nvSpPr>
          <p:cNvPr id="17" name="CuadroTexto 16">
            <a:extLst>
              <a:ext uri="{FF2B5EF4-FFF2-40B4-BE49-F238E27FC236}">
                <a16:creationId xmlns:a16="http://schemas.microsoft.com/office/drawing/2014/main" id="{EB5A4069-E89D-9513-CC24-40CEFB96C429}"/>
              </a:ext>
            </a:extLst>
          </p:cNvPr>
          <p:cNvSpPr txBox="1"/>
          <p:nvPr/>
        </p:nvSpPr>
        <p:spPr>
          <a:xfrm>
            <a:off x="6781395" y="246221"/>
            <a:ext cx="1342365" cy="523220"/>
          </a:xfrm>
          <a:prstGeom prst="rect">
            <a:avLst/>
          </a:prstGeom>
          <a:noFill/>
        </p:spPr>
        <p:txBody>
          <a:bodyPr wrap="square" rtlCol="0">
            <a:spAutoFit/>
          </a:bodyPr>
          <a:lstStyle/>
          <a:p>
            <a:r>
              <a:rPr lang="es-AR" sz="1400" dirty="0"/>
              <a:t>ms: </a:t>
            </a:r>
            <a:r>
              <a:rPr lang="es-AR" sz="1400" dirty="0" err="1"/>
              <a:t>main</a:t>
            </a:r>
            <a:r>
              <a:rPr lang="es-AR" sz="1400" dirty="0"/>
              <a:t> </a:t>
            </a:r>
            <a:r>
              <a:rPr lang="es-AR" sz="1400" dirty="0" err="1"/>
              <a:t>stem</a:t>
            </a:r>
            <a:endParaRPr lang="es-AR" sz="1400" dirty="0"/>
          </a:p>
          <a:p>
            <a:r>
              <a:rPr lang="es-AR" sz="1400" dirty="0" err="1"/>
              <a:t>br</a:t>
            </a:r>
            <a:r>
              <a:rPr lang="es-AR" sz="1400" dirty="0"/>
              <a:t>: </a:t>
            </a:r>
            <a:r>
              <a:rPr lang="es-AR" sz="1400" dirty="0" err="1"/>
              <a:t>branches</a:t>
            </a:r>
            <a:endParaRPr lang="es-AR" sz="1400" dirty="0"/>
          </a:p>
        </p:txBody>
      </p:sp>
      <p:graphicFrame>
        <p:nvGraphicFramePr>
          <p:cNvPr id="18" name="Tabla 18">
            <a:extLst>
              <a:ext uri="{FF2B5EF4-FFF2-40B4-BE49-F238E27FC236}">
                <a16:creationId xmlns:a16="http://schemas.microsoft.com/office/drawing/2014/main" id="{9DC6653B-3463-E024-B478-BAA10609BD79}"/>
              </a:ext>
            </a:extLst>
          </p:cNvPr>
          <p:cNvGraphicFramePr>
            <a:graphicFrameLocks noGrp="1"/>
          </p:cNvGraphicFramePr>
          <p:nvPr>
            <p:extLst>
              <p:ext uri="{D42A27DB-BD31-4B8C-83A1-F6EECF244321}">
                <p14:modId xmlns:p14="http://schemas.microsoft.com/office/powerpoint/2010/main" val="4058687804"/>
              </p:ext>
            </p:extLst>
          </p:nvPr>
        </p:nvGraphicFramePr>
        <p:xfrm>
          <a:off x="8445307" y="3142308"/>
          <a:ext cx="3564118" cy="1737360"/>
        </p:xfrm>
        <a:graphic>
          <a:graphicData uri="http://schemas.openxmlformats.org/drawingml/2006/table">
            <a:tbl>
              <a:tblPr firstRow="1" bandRow="1">
                <a:tableStyleId>{5C22544A-7EE6-4342-B048-85BDC9FD1C3A}</a:tableStyleId>
              </a:tblPr>
              <a:tblGrid>
                <a:gridCol w="1482774">
                  <a:extLst>
                    <a:ext uri="{9D8B030D-6E8A-4147-A177-3AD203B41FA5}">
                      <a16:colId xmlns:a16="http://schemas.microsoft.com/office/drawing/2014/main" val="2358814919"/>
                    </a:ext>
                  </a:extLst>
                </a:gridCol>
                <a:gridCol w="1060302">
                  <a:extLst>
                    <a:ext uri="{9D8B030D-6E8A-4147-A177-3AD203B41FA5}">
                      <a16:colId xmlns:a16="http://schemas.microsoft.com/office/drawing/2014/main" val="1142773269"/>
                    </a:ext>
                  </a:extLst>
                </a:gridCol>
                <a:gridCol w="1021042">
                  <a:extLst>
                    <a:ext uri="{9D8B030D-6E8A-4147-A177-3AD203B41FA5}">
                      <a16:colId xmlns:a16="http://schemas.microsoft.com/office/drawing/2014/main" val="1209483450"/>
                    </a:ext>
                  </a:extLst>
                </a:gridCol>
              </a:tblGrid>
              <a:tr h="317142">
                <a:tc>
                  <a:txBody>
                    <a:bodyPr/>
                    <a:lstStyle/>
                    <a:p>
                      <a:r>
                        <a:rPr lang="es-AR" dirty="0"/>
                        <a:t>At </a:t>
                      </a:r>
                      <a:r>
                        <a:rPr lang="es-AR" dirty="0" err="1"/>
                        <a:t>maturity</a:t>
                      </a:r>
                      <a:r>
                        <a:rPr lang="es-AR" dirty="0"/>
                        <a:t> (209 DAE)</a:t>
                      </a:r>
                    </a:p>
                  </a:txBody>
                  <a:tcPr/>
                </a:tc>
                <a:tc>
                  <a:txBody>
                    <a:bodyPr/>
                    <a:lstStyle/>
                    <a:p>
                      <a:r>
                        <a:rPr lang="es-AR" dirty="0" err="1"/>
                        <a:t>Nujet</a:t>
                      </a:r>
                      <a:endParaRPr lang="es-AR" dirty="0"/>
                    </a:p>
                  </a:txBody>
                  <a:tcPr/>
                </a:tc>
                <a:tc>
                  <a:txBody>
                    <a:bodyPr/>
                    <a:lstStyle/>
                    <a:p>
                      <a:r>
                        <a:rPr lang="es-AR" dirty="0"/>
                        <a:t>Avanza</a:t>
                      </a:r>
                    </a:p>
                  </a:txBody>
                  <a:tcPr/>
                </a:tc>
                <a:extLst>
                  <a:ext uri="{0D108BD9-81ED-4DB2-BD59-A6C34878D82A}">
                    <a16:rowId xmlns:a16="http://schemas.microsoft.com/office/drawing/2014/main" val="2603415752"/>
                  </a:ext>
                </a:extLst>
              </a:tr>
              <a:tr h="317142">
                <a:tc>
                  <a:txBody>
                    <a:bodyPr/>
                    <a:lstStyle/>
                    <a:p>
                      <a:r>
                        <a:rPr lang="es-AR" dirty="0" err="1"/>
                        <a:t>Stem</a:t>
                      </a:r>
                      <a:r>
                        <a:rPr lang="es-AR" dirty="0"/>
                        <a:t> ms</a:t>
                      </a:r>
                    </a:p>
                  </a:txBody>
                  <a:tcPr/>
                </a:tc>
                <a:tc>
                  <a:txBody>
                    <a:bodyPr/>
                    <a:lstStyle/>
                    <a:p>
                      <a:r>
                        <a:rPr lang="es-AR" dirty="0"/>
                        <a:t>36 %</a:t>
                      </a:r>
                    </a:p>
                  </a:txBody>
                  <a:tcPr/>
                </a:tc>
                <a:tc>
                  <a:txBody>
                    <a:bodyPr/>
                    <a:lstStyle/>
                    <a:p>
                      <a:r>
                        <a:rPr lang="es-AR" b="1" dirty="0"/>
                        <a:t>42 %</a:t>
                      </a:r>
                    </a:p>
                  </a:txBody>
                  <a:tcPr/>
                </a:tc>
                <a:extLst>
                  <a:ext uri="{0D108BD9-81ED-4DB2-BD59-A6C34878D82A}">
                    <a16:rowId xmlns:a16="http://schemas.microsoft.com/office/drawing/2014/main" val="1141473088"/>
                  </a:ext>
                </a:extLst>
              </a:tr>
              <a:tr h="317142">
                <a:tc>
                  <a:txBody>
                    <a:bodyPr/>
                    <a:lstStyle/>
                    <a:p>
                      <a:r>
                        <a:rPr lang="es-AR" dirty="0"/>
                        <a:t>Inflo ms</a:t>
                      </a:r>
                    </a:p>
                  </a:txBody>
                  <a:tcPr/>
                </a:tc>
                <a:tc>
                  <a:txBody>
                    <a:bodyPr/>
                    <a:lstStyle/>
                    <a:p>
                      <a:r>
                        <a:rPr lang="es-AR" dirty="0"/>
                        <a:t>14 %</a:t>
                      </a:r>
                    </a:p>
                  </a:txBody>
                  <a:tcPr/>
                </a:tc>
                <a:tc>
                  <a:txBody>
                    <a:bodyPr/>
                    <a:lstStyle/>
                    <a:p>
                      <a:r>
                        <a:rPr lang="es-AR" dirty="0"/>
                        <a:t>11 %</a:t>
                      </a:r>
                    </a:p>
                  </a:txBody>
                  <a:tcPr/>
                </a:tc>
                <a:extLst>
                  <a:ext uri="{0D108BD9-81ED-4DB2-BD59-A6C34878D82A}">
                    <a16:rowId xmlns:a16="http://schemas.microsoft.com/office/drawing/2014/main" val="2081066365"/>
                  </a:ext>
                </a:extLst>
              </a:tr>
              <a:tr h="317142">
                <a:tc>
                  <a:txBody>
                    <a:bodyPr/>
                    <a:lstStyle/>
                    <a:p>
                      <a:r>
                        <a:rPr lang="es-AR" dirty="0"/>
                        <a:t>Inflo </a:t>
                      </a:r>
                      <a:r>
                        <a:rPr lang="es-AR" dirty="0" err="1"/>
                        <a:t>br</a:t>
                      </a:r>
                      <a:endParaRPr lang="es-AR" dirty="0"/>
                    </a:p>
                  </a:txBody>
                  <a:tcPr/>
                </a:tc>
                <a:tc>
                  <a:txBody>
                    <a:bodyPr/>
                    <a:lstStyle/>
                    <a:p>
                      <a:r>
                        <a:rPr lang="es-AR" b="1" dirty="0"/>
                        <a:t>38 %</a:t>
                      </a:r>
                    </a:p>
                  </a:txBody>
                  <a:tcPr/>
                </a:tc>
                <a:tc>
                  <a:txBody>
                    <a:bodyPr/>
                    <a:lstStyle/>
                    <a:p>
                      <a:r>
                        <a:rPr lang="es-AR" dirty="0"/>
                        <a:t>35 %</a:t>
                      </a:r>
                    </a:p>
                  </a:txBody>
                  <a:tcPr/>
                </a:tc>
                <a:extLst>
                  <a:ext uri="{0D108BD9-81ED-4DB2-BD59-A6C34878D82A}">
                    <a16:rowId xmlns:a16="http://schemas.microsoft.com/office/drawing/2014/main" val="889582442"/>
                  </a:ext>
                </a:extLst>
              </a:tr>
            </a:tbl>
          </a:graphicData>
        </a:graphic>
      </p:graphicFrame>
      <p:sp>
        <p:nvSpPr>
          <p:cNvPr id="21" name="CuadroTexto 20">
            <a:extLst>
              <a:ext uri="{FF2B5EF4-FFF2-40B4-BE49-F238E27FC236}">
                <a16:creationId xmlns:a16="http://schemas.microsoft.com/office/drawing/2014/main" id="{ACBA6C79-1A28-120F-ABA1-BF68818D9AC8}"/>
              </a:ext>
            </a:extLst>
          </p:cNvPr>
          <p:cNvSpPr txBox="1"/>
          <p:nvPr/>
        </p:nvSpPr>
        <p:spPr>
          <a:xfrm>
            <a:off x="8445307" y="5328822"/>
            <a:ext cx="3519407" cy="1077218"/>
          </a:xfrm>
          <a:prstGeom prst="rect">
            <a:avLst/>
          </a:prstGeom>
          <a:noFill/>
        </p:spPr>
        <p:txBody>
          <a:bodyPr wrap="square">
            <a:spAutoFit/>
          </a:bodyPr>
          <a:lstStyle/>
          <a:p>
            <a:r>
              <a:rPr lang="es-AR" sz="1600" dirty="0"/>
              <a:t>In 2021 (</a:t>
            </a:r>
            <a:r>
              <a:rPr lang="es-AR" sz="1600" dirty="0" err="1"/>
              <a:t>sowing</a:t>
            </a:r>
            <a:r>
              <a:rPr lang="es-AR" sz="1600" dirty="0"/>
              <a:t> late in June) a similar </a:t>
            </a:r>
            <a:r>
              <a:rPr lang="es-AR" sz="1600" dirty="0" err="1"/>
              <a:t>value</a:t>
            </a:r>
            <a:r>
              <a:rPr lang="es-AR" sz="1600" dirty="0"/>
              <a:t> </a:t>
            </a:r>
            <a:r>
              <a:rPr lang="es-AR" sz="1600" dirty="0" err="1"/>
              <a:t>of</a:t>
            </a:r>
            <a:r>
              <a:rPr lang="es-AR" sz="1600" dirty="0"/>
              <a:t> </a:t>
            </a:r>
            <a:r>
              <a:rPr lang="es-AR" sz="1600" dirty="0" err="1"/>
              <a:t>biomass</a:t>
            </a:r>
            <a:r>
              <a:rPr lang="es-AR" sz="1600" dirty="0"/>
              <a:t> </a:t>
            </a:r>
            <a:r>
              <a:rPr lang="es-AR" sz="1600" dirty="0" err="1"/>
              <a:t>was</a:t>
            </a:r>
            <a:r>
              <a:rPr lang="es-AR" sz="1600" dirty="0"/>
              <a:t> </a:t>
            </a:r>
            <a:r>
              <a:rPr lang="es-AR" sz="1600" dirty="0" err="1"/>
              <a:t>allocated</a:t>
            </a:r>
            <a:r>
              <a:rPr lang="es-AR" sz="1600" dirty="0"/>
              <a:t> in </a:t>
            </a:r>
            <a:r>
              <a:rPr lang="es-AR" sz="1600" dirty="0" err="1"/>
              <a:t>the</a:t>
            </a:r>
            <a:r>
              <a:rPr lang="es-AR" sz="1600" dirty="0"/>
              <a:t> </a:t>
            </a:r>
            <a:r>
              <a:rPr lang="es-AR" sz="1600" dirty="0" err="1"/>
              <a:t>main</a:t>
            </a:r>
            <a:r>
              <a:rPr lang="es-AR" sz="1600" dirty="0"/>
              <a:t> </a:t>
            </a:r>
            <a:r>
              <a:rPr lang="es-AR" sz="1600" dirty="0" err="1"/>
              <a:t>stem</a:t>
            </a:r>
            <a:r>
              <a:rPr lang="es-AR" sz="1600" dirty="0"/>
              <a:t> (35%) </a:t>
            </a:r>
            <a:r>
              <a:rPr lang="es-AR" sz="1600" dirty="0" err="1"/>
              <a:t>but</a:t>
            </a:r>
            <a:r>
              <a:rPr lang="es-AR" sz="1600" dirty="0"/>
              <a:t> more </a:t>
            </a:r>
            <a:r>
              <a:rPr lang="es-AR" sz="1600" dirty="0" err="1"/>
              <a:t>was</a:t>
            </a:r>
            <a:r>
              <a:rPr lang="es-AR" sz="1600" dirty="0"/>
              <a:t> in </a:t>
            </a:r>
            <a:r>
              <a:rPr lang="es-AR" sz="1600" dirty="0" err="1"/>
              <a:t>the</a:t>
            </a:r>
            <a:r>
              <a:rPr lang="es-AR" sz="1600" dirty="0"/>
              <a:t> </a:t>
            </a:r>
            <a:r>
              <a:rPr lang="es-AR" sz="1600" dirty="0" err="1"/>
              <a:t>inflorescences</a:t>
            </a:r>
            <a:r>
              <a:rPr lang="es-AR" sz="1600" dirty="0"/>
              <a:t> </a:t>
            </a:r>
            <a:r>
              <a:rPr lang="es-AR" sz="1600" dirty="0" err="1"/>
              <a:t>of</a:t>
            </a:r>
            <a:r>
              <a:rPr lang="es-AR" sz="1600" dirty="0"/>
              <a:t> </a:t>
            </a:r>
            <a:r>
              <a:rPr lang="es-AR" sz="1600" dirty="0" err="1"/>
              <a:t>branches</a:t>
            </a:r>
            <a:r>
              <a:rPr lang="es-AR" sz="1600" dirty="0"/>
              <a:t> (45%)</a:t>
            </a:r>
          </a:p>
        </p:txBody>
      </p:sp>
      <p:sp>
        <p:nvSpPr>
          <p:cNvPr id="41" name="CuadroTexto 40"/>
          <p:cNvSpPr txBox="1"/>
          <p:nvPr/>
        </p:nvSpPr>
        <p:spPr>
          <a:xfrm>
            <a:off x="167423" y="0"/>
            <a:ext cx="4572001" cy="769441"/>
          </a:xfrm>
          <a:prstGeom prst="rect">
            <a:avLst/>
          </a:prstGeom>
          <a:noFill/>
        </p:spPr>
        <p:txBody>
          <a:bodyPr wrap="square" rtlCol="0">
            <a:spAutoFit/>
          </a:bodyPr>
          <a:lstStyle/>
          <a:p>
            <a:r>
              <a:rPr lang="es-AR" sz="4400" b="1" dirty="0" err="1">
                <a:latin typeface="+mj-lt"/>
              </a:rPr>
              <a:t>Biomass</a:t>
            </a:r>
            <a:r>
              <a:rPr lang="es-AR" sz="4400" b="1" dirty="0">
                <a:latin typeface="+mj-lt"/>
              </a:rPr>
              <a:t> </a:t>
            </a:r>
            <a:r>
              <a:rPr lang="es-AR" sz="4400" b="1" dirty="0" err="1">
                <a:latin typeface="+mj-lt"/>
              </a:rPr>
              <a:t>allocation</a:t>
            </a:r>
            <a:endParaRPr lang="es-AR" sz="4400" b="1" dirty="0">
              <a:latin typeface="+mj-lt"/>
            </a:endParaRPr>
          </a:p>
        </p:txBody>
      </p:sp>
    </p:spTree>
    <p:extLst>
      <p:ext uri="{BB962C8B-B14F-4D97-AF65-F5344CB8AC3E}">
        <p14:creationId xmlns:p14="http://schemas.microsoft.com/office/powerpoint/2010/main" val="2499717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p:cNvSpPr>
            <a:spLocks noGrp="1"/>
          </p:cNvSpPr>
          <p:nvPr>
            <p:ph type="title"/>
          </p:nvPr>
        </p:nvSpPr>
        <p:spPr>
          <a:xfrm>
            <a:off x="87962" y="47503"/>
            <a:ext cx="3460456" cy="816165"/>
          </a:xfrm>
        </p:spPr>
        <p:txBody>
          <a:bodyPr/>
          <a:lstStyle/>
          <a:p>
            <a:r>
              <a:rPr lang="es-AR" dirty="0" err="1"/>
              <a:t>Root</a:t>
            </a:r>
            <a:r>
              <a:rPr lang="es-AR" dirty="0"/>
              <a:t> </a:t>
            </a:r>
            <a:r>
              <a:rPr lang="es-AR" dirty="0" err="1"/>
              <a:t>sampling</a:t>
            </a:r>
            <a:endParaRPr lang="es-AR" dirty="0"/>
          </a:p>
        </p:txBody>
      </p:sp>
      <p:sp>
        <p:nvSpPr>
          <p:cNvPr id="21" name="CuadroTexto 20"/>
          <p:cNvSpPr txBox="1"/>
          <p:nvPr/>
        </p:nvSpPr>
        <p:spPr>
          <a:xfrm>
            <a:off x="3935896" y="191938"/>
            <a:ext cx="7752521" cy="1200329"/>
          </a:xfrm>
          <a:prstGeom prst="rect">
            <a:avLst/>
          </a:prstGeom>
          <a:noFill/>
        </p:spPr>
        <p:txBody>
          <a:bodyPr wrap="square" rtlCol="0">
            <a:spAutoFit/>
          </a:bodyPr>
          <a:lstStyle/>
          <a:p>
            <a:r>
              <a:rPr lang="es-AR" dirty="0"/>
              <a:t>-Five </a:t>
            </a:r>
            <a:r>
              <a:rPr lang="es-AR" dirty="0" err="1"/>
              <a:t>sampling</a:t>
            </a:r>
            <a:r>
              <a:rPr lang="es-AR" dirty="0"/>
              <a:t> </a:t>
            </a:r>
            <a:r>
              <a:rPr lang="es-AR" dirty="0" err="1"/>
              <a:t>stages</a:t>
            </a:r>
            <a:r>
              <a:rPr lang="es-AR" dirty="0"/>
              <a:t>: </a:t>
            </a:r>
            <a:r>
              <a:rPr lang="es-AR" u="sng" dirty="0"/>
              <a:t>V4-V5 (new), </a:t>
            </a:r>
            <a:r>
              <a:rPr lang="es-AR" dirty="0"/>
              <a:t>V6-V7, </a:t>
            </a:r>
            <a:r>
              <a:rPr lang="es-AR" dirty="0" err="1"/>
              <a:t>Flowering</a:t>
            </a:r>
            <a:r>
              <a:rPr lang="es-AR" dirty="0"/>
              <a:t>, </a:t>
            </a:r>
            <a:r>
              <a:rPr lang="es-AR" u="sng" dirty="0" err="1"/>
              <a:t>grain</a:t>
            </a:r>
            <a:r>
              <a:rPr lang="es-AR" u="sng" dirty="0"/>
              <a:t> </a:t>
            </a:r>
            <a:r>
              <a:rPr lang="es-AR" u="sng" dirty="0" err="1"/>
              <a:t>filling</a:t>
            </a:r>
            <a:r>
              <a:rPr lang="es-AR" u="sng" dirty="0"/>
              <a:t> (new), </a:t>
            </a:r>
            <a:r>
              <a:rPr lang="es-AR" dirty="0" err="1"/>
              <a:t>harvest</a:t>
            </a:r>
            <a:r>
              <a:rPr lang="es-AR" dirty="0"/>
              <a:t> </a:t>
            </a:r>
          </a:p>
          <a:p>
            <a:r>
              <a:rPr lang="es-AR" dirty="0"/>
              <a:t>  (</a:t>
            </a:r>
            <a:r>
              <a:rPr lang="es-AR" dirty="0" err="1"/>
              <a:t>the</a:t>
            </a:r>
            <a:r>
              <a:rPr lang="es-AR" dirty="0"/>
              <a:t> </a:t>
            </a:r>
            <a:r>
              <a:rPr lang="es-AR" dirty="0" err="1"/>
              <a:t>rest</a:t>
            </a:r>
            <a:r>
              <a:rPr lang="es-AR" dirty="0"/>
              <a:t> coincide </a:t>
            </a:r>
            <a:r>
              <a:rPr lang="es-AR" dirty="0" err="1"/>
              <a:t>with</a:t>
            </a:r>
            <a:r>
              <a:rPr lang="es-AR" dirty="0"/>
              <a:t> 2021)</a:t>
            </a:r>
          </a:p>
          <a:p>
            <a:r>
              <a:rPr lang="es-AR" dirty="0"/>
              <a:t>-</a:t>
            </a:r>
            <a:r>
              <a:rPr lang="es-AR" dirty="0" err="1"/>
              <a:t>Root</a:t>
            </a:r>
            <a:r>
              <a:rPr lang="es-AR" dirty="0"/>
              <a:t> </a:t>
            </a:r>
            <a:r>
              <a:rPr lang="es-AR" dirty="0" err="1"/>
              <a:t>washing</a:t>
            </a:r>
            <a:r>
              <a:rPr lang="es-AR" dirty="0"/>
              <a:t> and </a:t>
            </a:r>
            <a:r>
              <a:rPr lang="es-AR" dirty="0" err="1"/>
              <a:t>scanning</a:t>
            </a:r>
            <a:r>
              <a:rPr lang="es-AR" dirty="0"/>
              <a:t> </a:t>
            </a:r>
            <a:r>
              <a:rPr lang="es-AR" dirty="0" err="1"/>
              <a:t>with</a:t>
            </a:r>
            <a:r>
              <a:rPr lang="es-AR" dirty="0"/>
              <a:t> </a:t>
            </a:r>
            <a:r>
              <a:rPr lang="es-AR" dirty="0" err="1"/>
              <a:t>WinRhyzo</a:t>
            </a:r>
            <a:endParaRPr lang="es-AR" dirty="0"/>
          </a:p>
          <a:p>
            <a:r>
              <a:rPr lang="es-AR" dirty="0"/>
              <a:t>-</a:t>
            </a:r>
            <a:r>
              <a:rPr lang="es-AR" dirty="0" err="1"/>
              <a:t>Root</a:t>
            </a:r>
            <a:r>
              <a:rPr lang="es-AR" dirty="0"/>
              <a:t> </a:t>
            </a:r>
            <a:r>
              <a:rPr lang="es-AR" dirty="0" err="1"/>
              <a:t>dry</a:t>
            </a:r>
            <a:r>
              <a:rPr lang="es-AR" dirty="0"/>
              <a:t> </a:t>
            </a:r>
            <a:r>
              <a:rPr lang="es-AR" dirty="0" err="1"/>
              <a:t>weight</a:t>
            </a:r>
            <a:r>
              <a:rPr lang="es-AR" dirty="0"/>
              <a:t> </a:t>
            </a:r>
            <a:r>
              <a:rPr lang="es-AR" dirty="0" err="1"/>
              <a:t>was</a:t>
            </a:r>
            <a:r>
              <a:rPr lang="es-AR" dirty="0"/>
              <a:t> </a:t>
            </a:r>
            <a:r>
              <a:rPr lang="es-AR" dirty="0" err="1"/>
              <a:t>also</a:t>
            </a:r>
            <a:r>
              <a:rPr lang="es-AR" dirty="0"/>
              <a:t> </a:t>
            </a:r>
            <a:r>
              <a:rPr lang="es-AR" dirty="0" err="1"/>
              <a:t>recorded</a:t>
            </a:r>
            <a:r>
              <a:rPr lang="es-AR" dirty="0"/>
              <a:t> </a:t>
            </a:r>
          </a:p>
        </p:txBody>
      </p:sp>
      <p:pic>
        <p:nvPicPr>
          <p:cNvPr id="3" name="Imagen 2"/>
          <p:cNvPicPr>
            <a:picLocks noChangeAspect="1"/>
          </p:cNvPicPr>
          <p:nvPr/>
        </p:nvPicPr>
        <p:blipFill rotWithShape="1">
          <a:blip r:embed="rId2" cstate="print">
            <a:extLst>
              <a:ext uri="{28A0092B-C50C-407E-A947-70E740481C1C}">
                <a14:useLocalDpi xmlns:a14="http://schemas.microsoft.com/office/drawing/2010/main" val="0"/>
              </a:ext>
            </a:extLst>
          </a:blip>
          <a:srcRect r="19030"/>
          <a:stretch/>
        </p:blipFill>
        <p:spPr>
          <a:xfrm>
            <a:off x="493701" y="1421052"/>
            <a:ext cx="2805159" cy="3464417"/>
          </a:xfrm>
          <a:prstGeom prst="rect">
            <a:avLst/>
          </a:prstGeom>
        </p:spPr>
      </p:pic>
      <p:sp>
        <p:nvSpPr>
          <p:cNvPr id="5" name="Flecha arriba y abajo 4"/>
          <p:cNvSpPr/>
          <p:nvPr/>
        </p:nvSpPr>
        <p:spPr>
          <a:xfrm>
            <a:off x="1624608" y="3455914"/>
            <a:ext cx="257577" cy="953037"/>
          </a:xfrm>
          <a:prstGeom prst="up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8" name="Flecha arriba y abajo 37"/>
          <p:cNvSpPr/>
          <p:nvPr/>
        </p:nvSpPr>
        <p:spPr>
          <a:xfrm>
            <a:off x="1624608" y="4408950"/>
            <a:ext cx="257577" cy="953037"/>
          </a:xfrm>
          <a:prstGeom prst="up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CuadroTexto 5"/>
          <p:cNvSpPr txBox="1"/>
          <p:nvPr/>
        </p:nvSpPr>
        <p:spPr>
          <a:xfrm>
            <a:off x="2163086" y="3624655"/>
            <a:ext cx="850006" cy="307777"/>
          </a:xfrm>
          <a:prstGeom prst="rect">
            <a:avLst/>
          </a:prstGeom>
          <a:noFill/>
        </p:spPr>
        <p:txBody>
          <a:bodyPr wrap="square" rtlCol="0">
            <a:spAutoFit/>
          </a:bodyPr>
          <a:lstStyle/>
          <a:p>
            <a:r>
              <a:rPr lang="es-AR" sz="1400" b="1" dirty="0">
                <a:solidFill>
                  <a:srgbClr val="FFFF00"/>
                </a:solidFill>
              </a:rPr>
              <a:t>0-0.2 m</a:t>
            </a:r>
          </a:p>
        </p:txBody>
      </p:sp>
      <p:sp>
        <p:nvSpPr>
          <p:cNvPr id="39" name="CuadroTexto 38"/>
          <p:cNvSpPr txBox="1"/>
          <p:nvPr/>
        </p:nvSpPr>
        <p:spPr>
          <a:xfrm>
            <a:off x="2070144" y="4577691"/>
            <a:ext cx="942947" cy="307777"/>
          </a:xfrm>
          <a:prstGeom prst="rect">
            <a:avLst/>
          </a:prstGeom>
          <a:noFill/>
        </p:spPr>
        <p:txBody>
          <a:bodyPr wrap="square" rtlCol="0">
            <a:spAutoFit/>
          </a:bodyPr>
          <a:lstStyle/>
          <a:p>
            <a:r>
              <a:rPr lang="es-AR" sz="1400" b="1" dirty="0">
                <a:solidFill>
                  <a:srgbClr val="FFFF00"/>
                </a:solidFill>
              </a:rPr>
              <a:t>0.2-0.4 m</a:t>
            </a:r>
          </a:p>
        </p:txBody>
      </p:sp>
      <p:sp>
        <p:nvSpPr>
          <p:cNvPr id="7" name="CuadroTexto 6"/>
          <p:cNvSpPr txBox="1"/>
          <p:nvPr/>
        </p:nvSpPr>
        <p:spPr>
          <a:xfrm>
            <a:off x="373293" y="1082497"/>
            <a:ext cx="3065172" cy="338554"/>
          </a:xfrm>
          <a:prstGeom prst="rect">
            <a:avLst/>
          </a:prstGeom>
          <a:noFill/>
        </p:spPr>
        <p:txBody>
          <a:bodyPr wrap="square" rtlCol="0">
            <a:spAutoFit/>
          </a:bodyPr>
          <a:lstStyle/>
          <a:p>
            <a:pPr algn="ctr"/>
            <a:r>
              <a:rPr lang="es-AR" sz="1600" b="1" i="1" dirty="0" err="1"/>
              <a:t>May</a:t>
            </a:r>
            <a:r>
              <a:rPr lang="es-AR" sz="1600" b="1" i="1" dirty="0"/>
              <a:t> 4, 2022 (22 DAE) V4-V5</a:t>
            </a:r>
          </a:p>
        </p:txBody>
      </p:sp>
      <p:pic>
        <p:nvPicPr>
          <p:cNvPr id="13" name="Imagen 12"/>
          <p:cNvPicPr>
            <a:picLocks noChangeAspect="1"/>
          </p:cNvPicPr>
          <p:nvPr/>
        </p:nvPicPr>
        <p:blipFill rotWithShape="1">
          <a:blip r:embed="rId3" cstate="print">
            <a:extLst>
              <a:ext uri="{28A0092B-C50C-407E-A947-70E740481C1C}">
                <a14:useLocalDpi xmlns:a14="http://schemas.microsoft.com/office/drawing/2010/main" val="0"/>
              </a:ext>
            </a:extLst>
          </a:blip>
          <a:srcRect t="20470" r="15040" b="6291"/>
          <a:stretch/>
        </p:blipFill>
        <p:spPr>
          <a:xfrm>
            <a:off x="3443153" y="1619348"/>
            <a:ext cx="2615737" cy="4010614"/>
          </a:xfrm>
          <a:prstGeom prst="rect">
            <a:avLst/>
          </a:prstGeom>
        </p:spPr>
      </p:pic>
      <p:pic>
        <p:nvPicPr>
          <p:cNvPr id="14" name="Imagen 13"/>
          <p:cNvPicPr>
            <a:picLocks noChangeAspect="1"/>
          </p:cNvPicPr>
          <p:nvPr/>
        </p:nvPicPr>
        <p:blipFill rotWithShape="1">
          <a:blip r:embed="rId4" cstate="print">
            <a:extLst>
              <a:ext uri="{28A0092B-C50C-407E-A947-70E740481C1C}">
                <a14:useLocalDpi xmlns:a14="http://schemas.microsoft.com/office/drawing/2010/main" val="0"/>
              </a:ext>
            </a:extLst>
          </a:blip>
          <a:srcRect t="9927"/>
          <a:stretch/>
        </p:blipFill>
        <p:spPr>
          <a:xfrm>
            <a:off x="9223857" y="2335811"/>
            <a:ext cx="2782161" cy="4457256"/>
          </a:xfrm>
          <a:prstGeom prst="rect">
            <a:avLst/>
          </a:prstGeom>
        </p:spPr>
      </p:pic>
      <p:sp>
        <p:nvSpPr>
          <p:cNvPr id="16" name="CuadroTexto 15"/>
          <p:cNvSpPr txBox="1"/>
          <p:nvPr/>
        </p:nvSpPr>
        <p:spPr>
          <a:xfrm>
            <a:off x="755283" y="5461221"/>
            <a:ext cx="1996225" cy="923330"/>
          </a:xfrm>
          <a:prstGeom prst="rect">
            <a:avLst/>
          </a:prstGeom>
          <a:noFill/>
        </p:spPr>
        <p:txBody>
          <a:bodyPr wrap="square" rtlCol="0">
            <a:spAutoFit/>
          </a:bodyPr>
          <a:lstStyle/>
          <a:p>
            <a:pPr algn="ctr"/>
            <a:r>
              <a:rPr lang="es-AR" dirty="0" err="1"/>
              <a:t>Area</a:t>
            </a:r>
            <a:r>
              <a:rPr lang="es-AR" dirty="0"/>
              <a:t> = 0.2 x 0.2 m (</a:t>
            </a:r>
            <a:r>
              <a:rPr lang="es-AR" dirty="0" err="1"/>
              <a:t>row</a:t>
            </a:r>
            <a:r>
              <a:rPr lang="es-AR" dirty="0"/>
              <a:t> </a:t>
            </a:r>
            <a:r>
              <a:rPr lang="es-AR" dirty="0" err="1"/>
              <a:t>centered</a:t>
            </a:r>
            <a:r>
              <a:rPr lang="es-AR" dirty="0"/>
              <a:t>) x 0.4 m total </a:t>
            </a:r>
            <a:r>
              <a:rPr lang="es-AR" dirty="0" err="1"/>
              <a:t>deep</a:t>
            </a:r>
            <a:endParaRPr lang="es-AR" dirty="0"/>
          </a:p>
        </p:txBody>
      </p:sp>
      <p:pic>
        <p:nvPicPr>
          <p:cNvPr id="4" name="Imagen 3" descr="Imagen rotada de una roca&#10;&#10;Descripción generada automáticamente con confianza baja">
            <a:extLst>
              <a:ext uri="{FF2B5EF4-FFF2-40B4-BE49-F238E27FC236}">
                <a16:creationId xmlns:a16="http://schemas.microsoft.com/office/drawing/2014/main" id="{F05702D9-70E9-A4B2-565B-87D6467448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3900" y="2349063"/>
            <a:ext cx="2859899" cy="3813198"/>
          </a:xfrm>
          <a:prstGeom prst="rect">
            <a:avLst/>
          </a:prstGeom>
        </p:spPr>
      </p:pic>
      <p:sp>
        <p:nvSpPr>
          <p:cNvPr id="8" name="CuadroTexto 7">
            <a:extLst>
              <a:ext uri="{FF2B5EF4-FFF2-40B4-BE49-F238E27FC236}">
                <a16:creationId xmlns:a16="http://schemas.microsoft.com/office/drawing/2014/main" id="{D36C9037-C82C-A270-F11A-8081D12BEC52}"/>
              </a:ext>
            </a:extLst>
          </p:cNvPr>
          <p:cNvSpPr txBox="1"/>
          <p:nvPr/>
        </p:nvSpPr>
        <p:spPr>
          <a:xfrm>
            <a:off x="6138463" y="2010509"/>
            <a:ext cx="3065172" cy="338554"/>
          </a:xfrm>
          <a:prstGeom prst="rect">
            <a:avLst/>
          </a:prstGeom>
          <a:noFill/>
        </p:spPr>
        <p:txBody>
          <a:bodyPr wrap="square" rtlCol="0">
            <a:spAutoFit/>
          </a:bodyPr>
          <a:lstStyle/>
          <a:p>
            <a:pPr algn="ctr"/>
            <a:r>
              <a:rPr lang="es-AR" sz="1600" b="1" i="1" dirty="0" err="1"/>
              <a:t>Aug</a:t>
            </a:r>
            <a:r>
              <a:rPr lang="es-AR" sz="1600" b="1" i="1" dirty="0"/>
              <a:t> 15, 2022 (125 DAE) </a:t>
            </a:r>
            <a:r>
              <a:rPr lang="es-AR" sz="1600" b="1" i="1" dirty="0" err="1"/>
              <a:t>Flowering</a:t>
            </a:r>
            <a:endParaRPr lang="es-AR" sz="1600" b="1" i="1" dirty="0"/>
          </a:p>
        </p:txBody>
      </p:sp>
    </p:spTree>
    <p:extLst>
      <p:ext uri="{BB962C8B-B14F-4D97-AF65-F5344CB8AC3E}">
        <p14:creationId xmlns:p14="http://schemas.microsoft.com/office/powerpoint/2010/main" val="1531682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rotWithShape="1">
          <a:blip r:embed="rId2" cstate="print">
            <a:extLst>
              <a:ext uri="{28A0092B-C50C-407E-A947-70E740481C1C}">
                <a14:useLocalDpi xmlns:a14="http://schemas.microsoft.com/office/drawing/2010/main" val="0"/>
              </a:ext>
            </a:extLst>
          </a:blip>
          <a:srcRect b="8331"/>
          <a:stretch/>
        </p:blipFill>
        <p:spPr>
          <a:xfrm>
            <a:off x="3616258" y="2018468"/>
            <a:ext cx="3071236" cy="3413008"/>
          </a:xfrm>
          <a:prstGeom prst="rect">
            <a:avLst/>
          </a:prstGeom>
        </p:spPr>
      </p:pic>
      <p:pic>
        <p:nvPicPr>
          <p:cNvPr id="11" name="Imagen 10"/>
          <p:cNvPicPr>
            <a:picLocks noChangeAspect="1"/>
          </p:cNvPicPr>
          <p:nvPr/>
        </p:nvPicPr>
        <p:blipFill rotWithShape="1">
          <a:blip r:embed="rId3">
            <a:extLst>
              <a:ext uri="{28A0092B-C50C-407E-A947-70E740481C1C}">
                <a14:useLocalDpi xmlns:a14="http://schemas.microsoft.com/office/drawing/2010/main" val="0"/>
              </a:ext>
            </a:extLst>
          </a:blip>
          <a:srcRect t="21943" b="26227"/>
          <a:stretch/>
        </p:blipFill>
        <p:spPr>
          <a:xfrm>
            <a:off x="497794" y="2012350"/>
            <a:ext cx="3045401" cy="3420000"/>
          </a:xfrm>
          <a:prstGeom prst="rect">
            <a:avLst/>
          </a:prstGeom>
        </p:spPr>
      </p:pic>
      <p:sp>
        <p:nvSpPr>
          <p:cNvPr id="12" name="CuadroTexto 11"/>
          <p:cNvSpPr txBox="1"/>
          <p:nvPr/>
        </p:nvSpPr>
        <p:spPr>
          <a:xfrm>
            <a:off x="3687274" y="1673796"/>
            <a:ext cx="2706998" cy="338554"/>
          </a:xfrm>
          <a:prstGeom prst="rect">
            <a:avLst/>
          </a:prstGeom>
          <a:noFill/>
        </p:spPr>
        <p:txBody>
          <a:bodyPr wrap="square" rtlCol="0">
            <a:spAutoFit/>
          </a:bodyPr>
          <a:lstStyle/>
          <a:p>
            <a:pPr algn="ctr"/>
            <a:r>
              <a:rPr lang="es-AR" sz="1600" b="1" i="1" dirty="0" err="1"/>
              <a:t>May</a:t>
            </a:r>
            <a:r>
              <a:rPr lang="es-AR" sz="1600" b="1" i="1" dirty="0"/>
              <a:t> 4, 2022 (22 DAE) Avanza</a:t>
            </a:r>
          </a:p>
        </p:txBody>
      </p:sp>
      <p:sp>
        <p:nvSpPr>
          <p:cNvPr id="13" name="CuadroTexto 12"/>
          <p:cNvSpPr txBox="1"/>
          <p:nvPr/>
        </p:nvSpPr>
        <p:spPr>
          <a:xfrm>
            <a:off x="590424" y="1673796"/>
            <a:ext cx="2706998" cy="338554"/>
          </a:xfrm>
          <a:prstGeom prst="rect">
            <a:avLst/>
          </a:prstGeom>
          <a:noFill/>
        </p:spPr>
        <p:txBody>
          <a:bodyPr wrap="square" rtlCol="0">
            <a:spAutoFit/>
          </a:bodyPr>
          <a:lstStyle/>
          <a:p>
            <a:pPr algn="ctr"/>
            <a:r>
              <a:rPr lang="es-AR" sz="1600" b="1" i="1" dirty="0" err="1"/>
              <a:t>May</a:t>
            </a:r>
            <a:r>
              <a:rPr lang="es-AR" sz="1600" b="1" i="1" dirty="0"/>
              <a:t> 4, 2022 (22 DAE) </a:t>
            </a:r>
            <a:r>
              <a:rPr lang="es-AR" sz="1600" b="1" i="1" dirty="0" err="1"/>
              <a:t>Nujet</a:t>
            </a:r>
            <a:endParaRPr lang="es-AR" sz="1600" b="1" i="1" dirty="0"/>
          </a:p>
        </p:txBody>
      </p:sp>
      <p:pic>
        <p:nvPicPr>
          <p:cNvPr id="14" name="Imagen 13"/>
          <p:cNvPicPr>
            <a:picLocks noChangeAspect="1"/>
          </p:cNvPicPr>
          <p:nvPr/>
        </p:nvPicPr>
        <p:blipFill rotWithShape="1">
          <a:blip r:embed="rId4">
            <a:extLst>
              <a:ext uri="{28A0092B-C50C-407E-A947-70E740481C1C}">
                <a14:useLocalDpi xmlns:a14="http://schemas.microsoft.com/office/drawing/2010/main" val="0"/>
              </a:ext>
            </a:extLst>
          </a:blip>
          <a:srcRect t="33427" r="3173" b="20187"/>
          <a:stretch/>
        </p:blipFill>
        <p:spPr>
          <a:xfrm>
            <a:off x="8747787" y="398118"/>
            <a:ext cx="3062886" cy="3181083"/>
          </a:xfrm>
          <a:prstGeom prst="rect">
            <a:avLst/>
          </a:prstGeom>
        </p:spPr>
      </p:pic>
      <p:pic>
        <p:nvPicPr>
          <p:cNvPr id="15" name="Imagen 14"/>
          <p:cNvPicPr>
            <a:picLocks noChangeAspect="1"/>
          </p:cNvPicPr>
          <p:nvPr/>
        </p:nvPicPr>
        <p:blipFill rotWithShape="1">
          <a:blip r:embed="rId5">
            <a:extLst>
              <a:ext uri="{28A0092B-C50C-407E-A947-70E740481C1C}">
                <a14:useLocalDpi xmlns:a14="http://schemas.microsoft.com/office/drawing/2010/main" val="0"/>
              </a:ext>
            </a:extLst>
          </a:blip>
          <a:srcRect t="23286" r="3543" b="30892"/>
          <a:stretch/>
        </p:blipFill>
        <p:spPr>
          <a:xfrm>
            <a:off x="8757591" y="3600959"/>
            <a:ext cx="3053082" cy="3142445"/>
          </a:xfrm>
          <a:prstGeom prst="rect">
            <a:avLst/>
          </a:prstGeom>
        </p:spPr>
      </p:pic>
      <p:sp>
        <p:nvSpPr>
          <p:cNvPr id="16" name="CuadroTexto 15"/>
          <p:cNvSpPr txBox="1"/>
          <p:nvPr/>
        </p:nvSpPr>
        <p:spPr>
          <a:xfrm>
            <a:off x="10646898" y="507830"/>
            <a:ext cx="875763" cy="338554"/>
          </a:xfrm>
          <a:prstGeom prst="rect">
            <a:avLst/>
          </a:prstGeom>
          <a:noFill/>
        </p:spPr>
        <p:txBody>
          <a:bodyPr wrap="square" rtlCol="0">
            <a:spAutoFit/>
          </a:bodyPr>
          <a:lstStyle/>
          <a:p>
            <a:pPr algn="ctr"/>
            <a:r>
              <a:rPr lang="es-AR" sz="1600" b="1" dirty="0">
                <a:solidFill>
                  <a:srgbClr val="FFFF00"/>
                </a:solidFill>
              </a:rPr>
              <a:t>0-0.2 m</a:t>
            </a:r>
          </a:p>
        </p:txBody>
      </p:sp>
      <p:sp>
        <p:nvSpPr>
          <p:cNvPr id="17" name="CuadroTexto 16"/>
          <p:cNvSpPr txBox="1"/>
          <p:nvPr/>
        </p:nvSpPr>
        <p:spPr>
          <a:xfrm>
            <a:off x="10646898" y="3782814"/>
            <a:ext cx="992283" cy="338554"/>
          </a:xfrm>
          <a:prstGeom prst="rect">
            <a:avLst/>
          </a:prstGeom>
          <a:noFill/>
        </p:spPr>
        <p:txBody>
          <a:bodyPr wrap="square" rtlCol="0">
            <a:spAutoFit/>
          </a:bodyPr>
          <a:lstStyle/>
          <a:p>
            <a:pPr algn="ctr"/>
            <a:r>
              <a:rPr lang="es-AR" sz="1600" b="1" dirty="0">
                <a:solidFill>
                  <a:srgbClr val="FFFF00"/>
                </a:solidFill>
              </a:rPr>
              <a:t>0.2-0.4 m</a:t>
            </a:r>
          </a:p>
        </p:txBody>
      </p:sp>
      <p:sp>
        <p:nvSpPr>
          <p:cNvPr id="18" name="CuadroTexto 17"/>
          <p:cNvSpPr txBox="1"/>
          <p:nvPr/>
        </p:nvSpPr>
        <p:spPr>
          <a:xfrm>
            <a:off x="7178406" y="3121094"/>
            <a:ext cx="1486550" cy="830997"/>
          </a:xfrm>
          <a:prstGeom prst="rect">
            <a:avLst/>
          </a:prstGeom>
          <a:noFill/>
        </p:spPr>
        <p:txBody>
          <a:bodyPr wrap="square" rtlCol="0">
            <a:spAutoFit/>
          </a:bodyPr>
          <a:lstStyle/>
          <a:p>
            <a:pPr algn="ctr"/>
            <a:r>
              <a:rPr lang="es-AR" sz="1600" b="1" i="1" dirty="0" err="1"/>
              <a:t>May</a:t>
            </a:r>
            <a:r>
              <a:rPr lang="es-AR" sz="1600" b="1" i="1" dirty="0"/>
              <a:t> 26, 2022 (44 DAE) Avanza</a:t>
            </a:r>
          </a:p>
        </p:txBody>
      </p:sp>
      <p:sp>
        <p:nvSpPr>
          <p:cNvPr id="19" name="CuadroTexto 18"/>
          <p:cNvSpPr txBox="1"/>
          <p:nvPr/>
        </p:nvSpPr>
        <p:spPr>
          <a:xfrm>
            <a:off x="2652826" y="5101116"/>
            <a:ext cx="875763" cy="338554"/>
          </a:xfrm>
          <a:prstGeom prst="rect">
            <a:avLst/>
          </a:prstGeom>
          <a:noFill/>
        </p:spPr>
        <p:txBody>
          <a:bodyPr wrap="square" rtlCol="0">
            <a:spAutoFit/>
          </a:bodyPr>
          <a:lstStyle/>
          <a:p>
            <a:pPr algn="ctr"/>
            <a:r>
              <a:rPr lang="es-AR" sz="1600" b="1" dirty="0">
                <a:solidFill>
                  <a:srgbClr val="FFFF00"/>
                </a:solidFill>
              </a:rPr>
              <a:t>0-0.2 m</a:t>
            </a:r>
          </a:p>
        </p:txBody>
      </p:sp>
      <p:sp>
        <p:nvSpPr>
          <p:cNvPr id="20" name="CuadroTexto 19"/>
          <p:cNvSpPr txBox="1"/>
          <p:nvPr/>
        </p:nvSpPr>
        <p:spPr>
          <a:xfrm>
            <a:off x="5442783" y="5097569"/>
            <a:ext cx="875763" cy="338554"/>
          </a:xfrm>
          <a:prstGeom prst="rect">
            <a:avLst/>
          </a:prstGeom>
          <a:noFill/>
        </p:spPr>
        <p:txBody>
          <a:bodyPr wrap="square" rtlCol="0">
            <a:spAutoFit/>
          </a:bodyPr>
          <a:lstStyle/>
          <a:p>
            <a:pPr algn="ctr"/>
            <a:r>
              <a:rPr lang="es-AR" sz="1600" b="1" dirty="0">
                <a:solidFill>
                  <a:srgbClr val="FFFF00"/>
                </a:solidFill>
              </a:rPr>
              <a:t>0-0.2 m</a:t>
            </a:r>
          </a:p>
        </p:txBody>
      </p:sp>
      <p:sp>
        <p:nvSpPr>
          <p:cNvPr id="23" name="CuadroTexto 22"/>
          <p:cNvSpPr txBox="1"/>
          <p:nvPr/>
        </p:nvSpPr>
        <p:spPr>
          <a:xfrm>
            <a:off x="232753" y="504572"/>
            <a:ext cx="6945653" cy="646331"/>
          </a:xfrm>
          <a:prstGeom prst="rect">
            <a:avLst/>
          </a:prstGeom>
          <a:noFill/>
        </p:spPr>
        <p:txBody>
          <a:bodyPr wrap="square" rtlCol="0">
            <a:spAutoFit/>
          </a:bodyPr>
          <a:lstStyle/>
          <a:p>
            <a:pPr algn="ctr"/>
            <a:r>
              <a:rPr lang="en-US" sz="3600" dirty="0">
                <a:latin typeface="+mj-lt"/>
              </a:rPr>
              <a:t>Root Length at V4 and V6</a:t>
            </a:r>
          </a:p>
        </p:txBody>
      </p:sp>
      <p:sp>
        <p:nvSpPr>
          <p:cNvPr id="21" name="CuadroTexto 20">
            <a:extLst>
              <a:ext uri="{FF2B5EF4-FFF2-40B4-BE49-F238E27FC236}">
                <a16:creationId xmlns:a16="http://schemas.microsoft.com/office/drawing/2014/main" id="{C87E6A2B-F618-49C5-EF85-23A64ABA5FC9}"/>
              </a:ext>
            </a:extLst>
          </p:cNvPr>
          <p:cNvSpPr txBox="1"/>
          <p:nvPr/>
        </p:nvSpPr>
        <p:spPr>
          <a:xfrm>
            <a:off x="0" y="5644209"/>
            <a:ext cx="7989822" cy="954107"/>
          </a:xfrm>
          <a:prstGeom prst="rect">
            <a:avLst/>
          </a:prstGeom>
          <a:noFill/>
        </p:spPr>
        <p:txBody>
          <a:bodyPr wrap="square" rtlCol="0">
            <a:spAutoFit/>
          </a:bodyPr>
          <a:lstStyle/>
          <a:p>
            <a:pPr algn="ctr"/>
            <a:r>
              <a:rPr lang="en-US" sz="2800" dirty="0">
                <a:latin typeface="+mj-lt"/>
              </a:rPr>
              <a:t>Roots were analyzed using images taken by the </a:t>
            </a:r>
            <a:r>
              <a:rPr lang="en-US" sz="2800" dirty="0" err="1">
                <a:latin typeface="+mj-lt"/>
              </a:rPr>
              <a:t>winrhizo</a:t>
            </a:r>
            <a:r>
              <a:rPr lang="en-US" sz="2800" dirty="0">
                <a:latin typeface="+mj-lt"/>
              </a:rPr>
              <a:t> scanner  </a:t>
            </a:r>
          </a:p>
        </p:txBody>
      </p:sp>
    </p:spTree>
    <p:extLst>
      <p:ext uri="{BB962C8B-B14F-4D97-AF65-F5344CB8AC3E}">
        <p14:creationId xmlns:p14="http://schemas.microsoft.com/office/powerpoint/2010/main" val="528381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238B6D08-467B-58B9-306B-B65EF321C954}"/>
              </a:ext>
            </a:extLst>
          </p:cNvPr>
          <p:cNvSpPr txBox="1"/>
          <p:nvPr/>
        </p:nvSpPr>
        <p:spPr>
          <a:xfrm>
            <a:off x="6974386" y="819112"/>
            <a:ext cx="4562199" cy="1077218"/>
          </a:xfrm>
          <a:prstGeom prst="rect">
            <a:avLst/>
          </a:prstGeom>
          <a:noFill/>
        </p:spPr>
        <p:txBody>
          <a:bodyPr wrap="square" rtlCol="0">
            <a:spAutoFit/>
          </a:bodyPr>
          <a:lstStyle/>
          <a:p>
            <a:pPr algn="ctr"/>
            <a:r>
              <a:rPr lang="en-US" sz="3200" dirty="0">
                <a:latin typeface="+mj-lt"/>
              </a:rPr>
              <a:t>Root Length at Flowering, grain filling and maturity</a:t>
            </a:r>
          </a:p>
        </p:txBody>
      </p:sp>
      <p:pic>
        <p:nvPicPr>
          <p:cNvPr id="6" name="Imagen 5" descr="Imagen que contiene interior, tabla, frente, coche&#10;&#10;Descripción generada automáticamente">
            <a:extLst>
              <a:ext uri="{FF2B5EF4-FFF2-40B4-BE49-F238E27FC236}">
                <a16:creationId xmlns:a16="http://schemas.microsoft.com/office/drawing/2014/main" id="{8D4100A5-E5E1-7A3E-7DA3-4E789FACDB7F}"/>
              </a:ext>
            </a:extLst>
          </p:cNvPr>
          <p:cNvPicPr>
            <a:picLocks noChangeAspect="1"/>
          </p:cNvPicPr>
          <p:nvPr/>
        </p:nvPicPr>
        <p:blipFill rotWithShape="1">
          <a:blip r:embed="rId2">
            <a:extLst>
              <a:ext uri="{28A0092B-C50C-407E-A947-70E740481C1C}">
                <a14:useLocalDpi xmlns:a14="http://schemas.microsoft.com/office/drawing/2010/main" val="0"/>
              </a:ext>
            </a:extLst>
          </a:blip>
          <a:srcRect t="27301" r="5520" b="21482"/>
          <a:stretch/>
        </p:blipFill>
        <p:spPr>
          <a:xfrm>
            <a:off x="324436" y="473746"/>
            <a:ext cx="2990502" cy="3512458"/>
          </a:xfrm>
          <a:prstGeom prst="rect">
            <a:avLst/>
          </a:prstGeom>
        </p:spPr>
      </p:pic>
      <p:sp>
        <p:nvSpPr>
          <p:cNvPr id="7" name="CuadroTexto 6">
            <a:extLst>
              <a:ext uri="{FF2B5EF4-FFF2-40B4-BE49-F238E27FC236}">
                <a16:creationId xmlns:a16="http://schemas.microsoft.com/office/drawing/2014/main" id="{C9B91935-EC02-372B-F92D-612DDCB6B7FF}"/>
              </a:ext>
            </a:extLst>
          </p:cNvPr>
          <p:cNvSpPr txBox="1"/>
          <p:nvPr/>
        </p:nvSpPr>
        <p:spPr>
          <a:xfrm>
            <a:off x="330746" y="135192"/>
            <a:ext cx="2990502" cy="338554"/>
          </a:xfrm>
          <a:prstGeom prst="rect">
            <a:avLst/>
          </a:prstGeom>
          <a:noFill/>
        </p:spPr>
        <p:txBody>
          <a:bodyPr wrap="square" rtlCol="0">
            <a:spAutoFit/>
          </a:bodyPr>
          <a:lstStyle/>
          <a:p>
            <a:pPr algn="ctr"/>
            <a:r>
              <a:rPr lang="es-AR" sz="1600" b="1" i="1" dirty="0" err="1"/>
              <a:t>Nujet</a:t>
            </a:r>
            <a:r>
              <a:rPr lang="es-AR" sz="1600" b="1" i="1" dirty="0"/>
              <a:t> </a:t>
            </a:r>
            <a:r>
              <a:rPr lang="es-AR" sz="1600" b="1" i="1" dirty="0" err="1"/>
              <a:t>Aug</a:t>
            </a:r>
            <a:r>
              <a:rPr lang="es-AR" sz="1600" b="1" i="1" dirty="0"/>
              <a:t> 15, 2022 </a:t>
            </a:r>
            <a:r>
              <a:rPr lang="es-AR" sz="1600" b="1" i="1" dirty="0" err="1"/>
              <a:t>Flowering</a:t>
            </a:r>
            <a:endParaRPr lang="es-AR" sz="1600" b="1" i="1" dirty="0"/>
          </a:p>
        </p:txBody>
      </p:sp>
      <p:pic>
        <p:nvPicPr>
          <p:cNvPr id="15" name="Imagen 14" descr="Imagen que contiene interior, ventana, tabla, pequeño&#10;&#10;Descripción generada automáticamente">
            <a:extLst>
              <a:ext uri="{FF2B5EF4-FFF2-40B4-BE49-F238E27FC236}">
                <a16:creationId xmlns:a16="http://schemas.microsoft.com/office/drawing/2014/main" id="{3CD1503B-C79C-3016-7378-65F931D88C0A}"/>
              </a:ext>
            </a:extLst>
          </p:cNvPr>
          <p:cNvPicPr>
            <a:picLocks noChangeAspect="1"/>
          </p:cNvPicPr>
          <p:nvPr/>
        </p:nvPicPr>
        <p:blipFill rotWithShape="1">
          <a:blip r:embed="rId3">
            <a:extLst>
              <a:ext uri="{28A0092B-C50C-407E-A947-70E740481C1C}">
                <a14:useLocalDpi xmlns:a14="http://schemas.microsoft.com/office/drawing/2010/main" val="0"/>
              </a:ext>
            </a:extLst>
          </a:blip>
          <a:srcRect l="5520" t="26878" r="3686" b="21905"/>
          <a:stretch/>
        </p:blipFill>
        <p:spPr>
          <a:xfrm>
            <a:off x="3460078" y="473746"/>
            <a:ext cx="2873830" cy="3512458"/>
          </a:xfrm>
          <a:prstGeom prst="rect">
            <a:avLst/>
          </a:prstGeom>
        </p:spPr>
      </p:pic>
      <p:sp>
        <p:nvSpPr>
          <p:cNvPr id="16" name="CuadroTexto 15">
            <a:extLst>
              <a:ext uri="{FF2B5EF4-FFF2-40B4-BE49-F238E27FC236}">
                <a16:creationId xmlns:a16="http://schemas.microsoft.com/office/drawing/2014/main" id="{19BF061F-622B-5B4A-B10F-8FB7990A9C8B}"/>
              </a:ext>
            </a:extLst>
          </p:cNvPr>
          <p:cNvSpPr txBox="1"/>
          <p:nvPr/>
        </p:nvSpPr>
        <p:spPr>
          <a:xfrm>
            <a:off x="3314938" y="135192"/>
            <a:ext cx="2990502" cy="338554"/>
          </a:xfrm>
          <a:prstGeom prst="rect">
            <a:avLst/>
          </a:prstGeom>
          <a:noFill/>
        </p:spPr>
        <p:txBody>
          <a:bodyPr wrap="square" rtlCol="0">
            <a:spAutoFit/>
          </a:bodyPr>
          <a:lstStyle/>
          <a:p>
            <a:pPr algn="ctr"/>
            <a:r>
              <a:rPr lang="es-AR" sz="1600" b="1" i="1" dirty="0"/>
              <a:t>Avanza </a:t>
            </a:r>
            <a:r>
              <a:rPr lang="es-AR" sz="1600" b="1" i="1" dirty="0" err="1"/>
              <a:t>Aug</a:t>
            </a:r>
            <a:r>
              <a:rPr lang="es-AR" sz="1600" b="1" i="1" dirty="0"/>
              <a:t> 15, 2022 </a:t>
            </a:r>
            <a:r>
              <a:rPr lang="es-AR" sz="1600" b="1" i="1" dirty="0" err="1"/>
              <a:t>Flowering</a:t>
            </a:r>
            <a:endParaRPr lang="es-AR" sz="1600" b="1" i="1" dirty="0"/>
          </a:p>
        </p:txBody>
      </p:sp>
      <p:pic>
        <p:nvPicPr>
          <p:cNvPr id="18" name="Imagen 17" descr="Imagen que contiene interior, azul, tabla, plato&#10;&#10;Descripción generada automáticamente">
            <a:extLst>
              <a:ext uri="{FF2B5EF4-FFF2-40B4-BE49-F238E27FC236}">
                <a16:creationId xmlns:a16="http://schemas.microsoft.com/office/drawing/2014/main" id="{B5A58783-7D14-53C0-C047-931E2BA63FF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5990" b="3492"/>
          <a:stretch/>
        </p:blipFill>
        <p:spPr>
          <a:xfrm rot="16200000">
            <a:off x="7575792" y="2158528"/>
            <a:ext cx="3359389" cy="5405898"/>
          </a:xfrm>
          <a:prstGeom prst="rect">
            <a:avLst/>
          </a:prstGeom>
        </p:spPr>
      </p:pic>
      <p:sp>
        <p:nvSpPr>
          <p:cNvPr id="19" name="CuadroTexto 18">
            <a:extLst>
              <a:ext uri="{FF2B5EF4-FFF2-40B4-BE49-F238E27FC236}">
                <a16:creationId xmlns:a16="http://schemas.microsoft.com/office/drawing/2014/main" id="{82BEB983-A780-3653-3DC9-7FA5FB30B79B}"/>
              </a:ext>
            </a:extLst>
          </p:cNvPr>
          <p:cNvSpPr txBox="1"/>
          <p:nvPr/>
        </p:nvSpPr>
        <p:spPr>
          <a:xfrm>
            <a:off x="7407407" y="2745231"/>
            <a:ext cx="2990502" cy="338554"/>
          </a:xfrm>
          <a:prstGeom prst="rect">
            <a:avLst/>
          </a:prstGeom>
          <a:noFill/>
        </p:spPr>
        <p:txBody>
          <a:bodyPr wrap="square" rtlCol="0">
            <a:spAutoFit/>
          </a:bodyPr>
          <a:lstStyle/>
          <a:p>
            <a:pPr algn="ctr"/>
            <a:r>
              <a:rPr lang="es-AR" sz="1600" b="1" i="1" dirty="0" err="1"/>
              <a:t>Nujet</a:t>
            </a:r>
            <a:r>
              <a:rPr lang="es-AR" sz="1600" b="1" i="1" dirty="0"/>
              <a:t> Sept 19, 2022 </a:t>
            </a:r>
            <a:r>
              <a:rPr lang="es-AR" sz="1600" b="1" i="1" dirty="0" err="1"/>
              <a:t>Grain-filling</a:t>
            </a:r>
            <a:endParaRPr lang="es-AR" sz="1600" b="1" i="1" dirty="0"/>
          </a:p>
        </p:txBody>
      </p:sp>
      <p:pic>
        <p:nvPicPr>
          <p:cNvPr id="23" name="Imagen 22" descr="Imagen que contiene interior, ventana, tabla, vidrio&#10;&#10;Descripción generada automáticamente">
            <a:extLst>
              <a:ext uri="{FF2B5EF4-FFF2-40B4-BE49-F238E27FC236}">
                <a16:creationId xmlns:a16="http://schemas.microsoft.com/office/drawing/2014/main" id="{83C6551E-600F-40B3-F200-76E676621700}"/>
              </a:ext>
            </a:extLst>
          </p:cNvPr>
          <p:cNvPicPr>
            <a:picLocks noChangeAspect="1"/>
          </p:cNvPicPr>
          <p:nvPr/>
        </p:nvPicPr>
        <p:blipFill rotWithShape="1">
          <a:blip r:embed="rId5">
            <a:extLst>
              <a:ext uri="{28A0092B-C50C-407E-A947-70E740481C1C}">
                <a14:useLocalDpi xmlns:a14="http://schemas.microsoft.com/office/drawing/2010/main" val="0"/>
              </a:ext>
            </a:extLst>
          </a:blip>
          <a:srcRect t="32077" b="26890"/>
          <a:stretch/>
        </p:blipFill>
        <p:spPr>
          <a:xfrm>
            <a:off x="3460078" y="4041227"/>
            <a:ext cx="2845362" cy="2529634"/>
          </a:xfrm>
          <a:prstGeom prst="rect">
            <a:avLst/>
          </a:prstGeom>
        </p:spPr>
      </p:pic>
      <p:sp>
        <p:nvSpPr>
          <p:cNvPr id="28" name="CuadroTexto 27">
            <a:extLst>
              <a:ext uri="{FF2B5EF4-FFF2-40B4-BE49-F238E27FC236}">
                <a16:creationId xmlns:a16="http://schemas.microsoft.com/office/drawing/2014/main" id="{5BD9FACF-C293-4190-62A6-5D33D1A65FC1}"/>
              </a:ext>
            </a:extLst>
          </p:cNvPr>
          <p:cNvSpPr txBox="1"/>
          <p:nvPr/>
        </p:nvSpPr>
        <p:spPr>
          <a:xfrm>
            <a:off x="5212701" y="6202618"/>
            <a:ext cx="1121207" cy="338554"/>
          </a:xfrm>
          <a:prstGeom prst="rect">
            <a:avLst/>
          </a:prstGeom>
          <a:noFill/>
        </p:spPr>
        <p:txBody>
          <a:bodyPr wrap="square" rtlCol="0">
            <a:spAutoFit/>
          </a:bodyPr>
          <a:lstStyle/>
          <a:p>
            <a:r>
              <a:rPr lang="es-AR" sz="1600" dirty="0"/>
              <a:t>0.2-0.4 m</a:t>
            </a:r>
          </a:p>
        </p:txBody>
      </p:sp>
      <p:sp>
        <p:nvSpPr>
          <p:cNvPr id="29" name="CuadroTexto 28">
            <a:extLst>
              <a:ext uri="{FF2B5EF4-FFF2-40B4-BE49-F238E27FC236}">
                <a16:creationId xmlns:a16="http://schemas.microsoft.com/office/drawing/2014/main" id="{6E83ECA3-0365-786E-A354-0EEE93A9A38D}"/>
              </a:ext>
            </a:extLst>
          </p:cNvPr>
          <p:cNvSpPr txBox="1"/>
          <p:nvPr/>
        </p:nvSpPr>
        <p:spPr>
          <a:xfrm>
            <a:off x="2429914" y="3676493"/>
            <a:ext cx="967408" cy="338554"/>
          </a:xfrm>
          <a:prstGeom prst="rect">
            <a:avLst/>
          </a:prstGeom>
          <a:noFill/>
        </p:spPr>
        <p:txBody>
          <a:bodyPr wrap="square" rtlCol="0">
            <a:spAutoFit/>
          </a:bodyPr>
          <a:lstStyle/>
          <a:p>
            <a:r>
              <a:rPr lang="es-AR" sz="1600" dirty="0"/>
              <a:t>0-0.2 m</a:t>
            </a:r>
          </a:p>
        </p:txBody>
      </p:sp>
      <p:sp>
        <p:nvSpPr>
          <p:cNvPr id="30" name="CuadroTexto 29">
            <a:extLst>
              <a:ext uri="{FF2B5EF4-FFF2-40B4-BE49-F238E27FC236}">
                <a16:creationId xmlns:a16="http://schemas.microsoft.com/office/drawing/2014/main" id="{8BE2AFF4-2360-C940-2AA5-6370A2AC3644}"/>
              </a:ext>
            </a:extLst>
          </p:cNvPr>
          <p:cNvSpPr txBox="1"/>
          <p:nvPr/>
        </p:nvSpPr>
        <p:spPr>
          <a:xfrm>
            <a:off x="5475815" y="3623484"/>
            <a:ext cx="967408" cy="338554"/>
          </a:xfrm>
          <a:prstGeom prst="rect">
            <a:avLst/>
          </a:prstGeom>
          <a:noFill/>
        </p:spPr>
        <p:txBody>
          <a:bodyPr wrap="square" rtlCol="0">
            <a:spAutoFit/>
          </a:bodyPr>
          <a:lstStyle/>
          <a:p>
            <a:r>
              <a:rPr lang="es-AR" sz="1600" dirty="0"/>
              <a:t>0-0.2 m</a:t>
            </a:r>
          </a:p>
        </p:txBody>
      </p:sp>
      <p:sp>
        <p:nvSpPr>
          <p:cNvPr id="31" name="CuadroTexto 30">
            <a:extLst>
              <a:ext uri="{FF2B5EF4-FFF2-40B4-BE49-F238E27FC236}">
                <a16:creationId xmlns:a16="http://schemas.microsoft.com/office/drawing/2014/main" id="{4A764E72-3921-9E97-6E7E-A06BCDB61DC7}"/>
              </a:ext>
            </a:extLst>
          </p:cNvPr>
          <p:cNvSpPr txBox="1"/>
          <p:nvPr/>
        </p:nvSpPr>
        <p:spPr>
          <a:xfrm>
            <a:off x="324436" y="4547834"/>
            <a:ext cx="2978509" cy="1569660"/>
          </a:xfrm>
          <a:prstGeom prst="rect">
            <a:avLst/>
          </a:prstGeom>
          <a:noFill/>
        </p:spPr>
        <p:txBody>
          <a:bodyPr wrap="square" rtlCol="0">
            <a:spAutoFit/>
          </a:bodyPr>
          <a:lstStyle/>
          <a:p>
            <a:r>
              <a:rPr lang="en-US" sz="2400" dirty="0"/>
              <a:t>-Most roots in the top 20 cm</a:t>
            </a:r>
          </a:p>
          <a:p>
            <a:r>
              <a:rPr lang="en-US" sz="2400" dirty="0"/>
              <a:t>-More roots in the 20-40 cm than in 2021</a:t>
            </a:r>
            <a:endParaRPr lang="es-AR" sz="2400" dirty="0"/>
          </a:p>
        </p:txBody>
      </p:sp>
      <p:sp>
        <p:nvSpPr>
          <p:cNvPr id="32" name="CuadroTexto 31">
            <a:extLst>
              <a:ext uri="{FF2B5EF4-FFF2-40B4-BE49-F238E27FC236}">
                <a16:creationId xmlns:a16="http://schemas.microsoft.com/office/drawing/2014/main" id="{4AF4CF2A-FD21-F767-0405-D9A202A95889}"/>
              </a:ext>
            </a:extLst>
          </p:cNvPr>
          <p:cNvSpPr txBox="1"/>
          <p:nvPr/>
        </p:nvSpPr>
        <p:spPr>
          <a:xfrm>
            <a:off x="6688389" y="4522923"/>
            <a:ext cx="967408" cy="338554"/>
          </a:xfrm>
          <a:prstGeom prst="rect">
            <a:avLst/>
          </a:prstGeom>
          <a:noFill/>
        </p:spPr>
        <p:txBody>
          <a:bodyPr wrap="square" rtlCol="0">
            <a:spAutoFit/>
          </a:bodyPr>
          <a:lstStyle/>
          <a:p>
            <a:r>
              <a:rPr lang="es-AR" sz="1600" dirty="0"/>
              <a:t>0-0.2 m</a:t>
            </a:r>
          </a:p>
        </p:txBody>
      </p:sp>
      <p:sp>
        <p:nvSpPr>
          <p:cNvPr id="33" name="CuadroTexto 32">
            <a:extLst>
              <a:ext uri="{FF2B5EF4-FFF2-40B4-BE49-F238E27FC236}">
                <a16:creationId xmlns:a16="http://schemas.microsoft.com/office/drawing/2014/main" id="{076AFE43-1CAC-D457-163D-F16EFADD9C6F}"/>
              </a:ext>
            </a:extLst>
          </p:cNvPr>
          <p:cNvSpPr txBox="1"/>
          <p:nvPr/>
        </p:nvSpPr>
        <p:spPr>
          <a:xfrm>
            <a:off x="10745726" y="5163387"/>
            <a:ext cx="1121207" cy="338554"/>
          </a:xfrm>
          <a:prstGeom prst="rect">
            <a:avLst/>
          </a:prstGeom>
          <a:noFill/>
        </p:spPr>
        <p:txBody>
          <a:bodyPr wrap="square" rtlCol="0">
            <a:spAutoFit/>
          </a:bodyPr>
          <a:lstStyle/>
          <a:p>
            <a:r>
              <a:rPr lang="es-AR" sz="1600" dirty="0"/>
              <a:t>0.2-0.4 m</a:t>
            </a:r>
          </a:p>
        </p:txBody>
      </p:sp>
    </p:spTree>
    <p:extLst>
      <p:ext uri="{BB962C8B-B14F-4D97-AF65-F5344CB8AC3E}">
        <p14:creationId xmlns:p14="http://schemas.microsoft.com/office/powerpoint/2010/main" val="3153577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5FB3389E-E1CD-1246-3E99-494001CB4230}"/>
              </a:ext>
            </a:extLst>
          </p:cNvPr>
          <p:cNvSpPr txBox="1"/>
          <p:nvPr/>
        </p:nvSpPr>
        <p:spPr>
          <a:xfrm>
            <a:off x="1750113" y="79526"/>
            <a:ext cx="7989822" cy="646331"/>
          </a:xfrm>
          <a:prstGeom prst="rect">
            <a:avLst/>
          </a:prstGeom>
          <a:noFill/>
        </p:spPr>
        <p:txBody>
          <a:bodyPr wrap="square" rtlCol="0">
            <a:spAutoFit/>
          </a:bodyPr>
          <a:lstStyle/>
          <a:p>
            <a:pPr algn="ctr"/>
            <a:r>
              <a:rPr lang="en-US" sz="3600" dirty="0">
                <a:latin typeface="+mj-lt"/>
              </a:rPr>
              <a:t>Root Length</a:t>
            </a:r>
          </a:p>
        </p:txBody>
      </p:sp>
      <p:sp>
        <p:nvSpPr>
          <p:cNvPr id="2" name="CuadroTexto 1">
            <a:extLst>
              <a:ext uri="{FF2B5EF4-FFF2-40B4-BE49-F238E27FC236}">
                <a16:creationId xmlns:a16="http://schemas.microsoft.com/office/drawing/2014/main" id="{B4603979-AC4F-961B-E62A-8ECDD97B4229}"/>
              </a:ext>
            </a:extLst>
          </p:cNvPr>
          <p:cNvSpPr txBox="1"/>
          <p:nvPr/>
        </p:nvSpPr>
        <p:spPr>
          <a:xfrm>
            <a:off x="1868625" y="877701"/>
            <a:ext cx="8454750" cy="369332"/>
          </a:xfrm>
          <a:prstGeom prst="rect">
            <a:avLst/>
          </a:prstGeom>
          <a:noFill/>
        </p:spPr>
        <p:txBody>
          <a:bodyPr wrap="none" rtlCol="0">
            <a:spAutoFit/>
          </a:bodyPr>
          <a:lstStyle/>
          <a:p>
            <a:r>
              <a:rPr lang="en-US" dirty="0"/>
              <a:t>V4= 22 DAE    V6= 44 DAE    </a:t>
            </a:r>
            <a:r>
              <a:rPr lang="en-US" b="1" dirty="0"/>
              <a:t>FL= 125 DAE    </a:t>
            </a:r>
            <a:r>
              <a:rPr lang="en-US" dirty="0"/>
              <a:t>Grain-filling = 160 DAE    Maturity = 209 DAE   </a:t>
            </a:r>
          </a:p>
        </p:txBody>
      </p:sp>
      <p:pic>
        <p:nvPicPr>
          <p:cNvPr id="4" name="Imagen 3">
            <a:extLst>
              <a:ext uri="{FF2B5EF4-FFF2-40B4-BE49-F238E27FC236}">
                <a16:creationId xmlns:a16="http://schemas.microsoft.com/office/drawing/2014/main" id="{39FB7669-739B-6A7D-6799-05D6E0D8E3C5}"/>
              </a:ext>
            </a:extLst>
          </p:cNvPr>
          <p:cNvPicPr>
            <a:picLocks noChangeAspect="1"/>
          </p:cNvPicPr>
          <p:nvPr/>
        </p:nvPicPr>
        <p:blipFill>
          <a:blip r:embed="rId2"/>
          <a:stretch>
            <a:fillRect/>
          </a:stretch>
        </p:blipFill>
        <p:spPr>
          <a:xfrm>
            <a:off x="641107" y="1247033"/>
            <a:ext cx="11193254" cy="3862236"/>
          </a:xfrm>
          <a:prstGeom prst="rect">
            <a:avLst/>
          </a:prstGeom>
        </p:spPr>
      </p:pic>
      <p:sp>
        <p:nvSpPr>
          <p:cNvPr id="5" name="CuadroTexto 4">
            <a:extLst>
              <a:ext uri="{FF2B5EF4-FFF2-40B4-BE49-F238E27FC236}">
                <a16:creationId xmlns:a16="http://schemas.microsoft.com/office/drawing/2014/main" id="{20E844FD-7EF2-F279-BB0F-9BCC649AD677}"/>
              </a:ext>
            </a:extLst>
          </p:cNvPr>
          <p:cNvSpPr txBox="1"/>
          <p:nvPr/>
        </p:nvSpPr>
        <p:spPr>
          <a:xfrm>
            <a:off x="230289" y="5155435"/>
            <a:ext cx="11431623" cy="1477328"/>
          </a:xfrm>
          <a:prstGeom prst="rect">
            <a:avLst/>
          </a:prstGeom>
          <a:noFill/>
        </p:spPr>
        <p:txBody>
          <a:bodyPr wrap="square" rtlCol="0">
            <a:spAutoFit/>
          </a:bodyPr>
          <a:lstStyle/>
          <a:p>
            <a:r>
              <a:rPr lang="en-US" dirty="0"/>
              <a:t>-A complete picture of root development and death (compared to only 3 samplings in 2021)</a:t>
            </a:r>
          </a:p>
          <a:p>
            <a:r>
              <a:rPr lang="en-US" dirty="0"/>
              <a:t>-</a:t>
            </a:r>
            <a:r>
              <a:rPr lang="en-US" b="1" dirty="0"/>
              <a:t>At flowering ~ 1 kilometer root per m</a:t>
            </a:r>
            <a:r>
              <a:rPr lang="en-US" b="1" baseline="30000" dirty="0"/>
              <a:t>2</a:t>
            </a:r>
            <a:r>
              <a:rPr lang="en-US" b="1" dirty="0"/>
              <a:t> </a:t>
            </a:r>
            <a:r>
              <a:rPr lang="en-US" dirty="0"/>
              <a:t>(as in 2021 but lower than 2-3 km/m</a:t>
            </a:r>
            <a:r>
              <a:rPr lang="en-US" baseline="30000" dirty="0"/>
              <a:t>2</a:t>
            </a:r>
            <a:r>
              <a:rPr lang="en-US" dirty="0"/>
              <a:t> reported in canola </a:t>
            </a:r>
            <a:r>
              <a:rPr lang="en-US" sz="1400" dirty="0"/>
              <a:t>(Zhang et al 2005) AJAR</a:t>
            </a:r>
          </a:p>
          <a:p>
            <a:r>
              <a:rPr lang="en-US" dirty="0"/>
              <a:t>-Less root length for Avanza 641</a:t>
            </a:r>
          </a:p>
          <a:p>
            <a:r>
              <a:rPr lang="en-US" dirty="0"/>
              <a:t>-</a:t>
            </a:r>
            <a:r>
              <a:rPr lang="en-US" b="1" dirty="0"/>
              <a:t>Root length does not increase between flowering and grain filling</a:t>
            </a:r>
          </a:p>
          <a:p>
            <a:r>
              <a:rPr lang="en-US" b="1" dirty="0"/>
              <a:t>-Then, root length was halved at maturity (0.3-0.4 kilometer/m</a:t>
            </a:r>
            <a:r>
              <a:rPr lang="en-US" b="1" baseline="30000" dirty="0"/>
              <a:t>2</a:t>
            </a:r>
            <a:r>
              <a:rPr lang="en-US" b="1" dirty="0"/>
              <a:t>)</a:t>
            </a:r>
            <a:endParaRPr lang="es-AR" b="1" dirty="0"/>
          </a:p>
        </p:txBody>
      </p:sp>
    </p:spTree>
    <p:extLst>
      <p:ext uri="{BB962C8B-B14F-4D97-AF65-F5344CB8AC3E}">
        <p14:creationId xmlns:p14="http://schemas.microsoft.com/office/powerpoint/2010/main" val="3962076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9DFEB3B8-98F9-6DB8-C9D3-4D60215B8BCD}"/>
              </a:ext>
            </a:extLst>
          </p:cNvPr>
          <p:cNvSpPr txBox="1"/>
          <p:nvPr/>
        </p:nvSpPr>
        <p:spPr>
          <a:xfrm>
            <a:off x="1750113" y="53022"/>
            <a:ext cx="7989822" cy="646331"/>
          </a:xfrm>
          <a:prstGeom prst="rect">
            <a:avLst/>
          </a:prstGeom>
          <a:noFill/>
        </p:spPr>
        <p:txBody>
          <a:bodyPr wrap="square" rtlCol="0">
            <a:spAutoFit/>
          </a:bodyPr>
          <a:lstStyle/>
          <a:p>
            <a:pPr algn="ctr"/>
            <a:r>
              <a:rPr lang="en-US" sz="3600" dirty="0">
                <a:latin typeface="+mj-lt"/>
              </a:rPr>
              <a:t>Root Biomass</a:t>
            </a:r>
          </a:p>
        </p:txBody>
      </p:sp>
      <p:sp>
        <p:nvSpPr>
          <p:cNvPr id="5" name="CuadroTexto 4">
            <a:extLst>
              <a:ext uri="{FF2B5EF4-FFF2-40B4-BE49-F238E27FC236}">
                <a16:creationId xmlns:a16="http://schemas.microsoft.com/office/drawing/2014/main" id="{65952A23-5512-7922-608E-6FAD730E3685}"/>
              </a:ext>
            </a:extLst>
          </p:cNvPr>
          <p:cNvSpPr txBox="1"/>
          <p:nvPr/>
        </p:nvSpPr>
        <p:spPr>
          <a:xfrm>
            <a:off x="1868625" y="606589"/>
            <a:ext cx="8454750" cy="369332"/>
          </a:xfrm>
          <a:prstGeom prst="rect">
            <a:avLst/>
          </a:prstGeom>
          <a:noFill/>
        </p:spPr>
        <p:txBody>
          <a:bodyPr wrap="none" rtlCol="0">
            <a:spAutoFit/>
          </a:bodyPr>
          <a:lstStyle/>
          <a:p>
            <a:r>
              <a:rPr lang="en-US" dirty="0"/>
              <a:t>V4= 22 DAE    V6= 44 DAE    </a:t>
            </a:r>
            <a:r>
              <a:rPr lang="en-US" b="1" dirty="0"/>
              <a:t>FL= 125 DAE    </a:t>
            </a:r>
            <a:r>
              <a:rPr lang="en-US" dirty="0"/>
              <a:t>Grain-filling = 160 DAE    Maturity = 209 DAE   </a:t>
            </a:r>
          </a:p>
        </p:txBody>
      </p:sp>
      <p:sp>
        <p:nvSpPr>
          <p:cNvPr id="7" name="CuadroTexto 6">
            <a:extLst>
              <a:ext uri="{FF2B5EF4-FFF2-40B4-BE49-F238E27FC236}">
                <a16:creationId xmlns:a16="http://schemas.microsoft.com/office/drawing/2014/main" id="{1E1D0D0B-A58F-2358-2924-76608803ED3A}"/>
              </a:ext>
            </a:extLst>
          </p:cNvPr>
          <p:cNvSpPr txBox="1"/>
          <p:nvPr/>
        </p:nvSpPr>
        <p:spPr>
          <a:xfrm>
            <a:off x="251791" y="4448364"/>
            <a:ext cx="11688418" cy="2277547"/>
          </a:xfrm>
          <a:prstGeom prst="rect">
            <a:avLst/>
          </a:prstGeom>
          <a:noFill/>
        </p:spPr>
        <p:txBody>
          <a:bodyPr wrap="square" rtlCol="0">
            <a:spAutoFit/>
          </a:bodyPr>
          <a:lstStyle/>
          <a:p>
            <a:r>
              <a:rPr lang="es-AR" dirty="0"/>
              <a:t>-</a:t>
            </a:r>
            <a:r>
              <a:rPr lang="es-AR" dirty="0" err="1"/>
              <a:t>Roots</a:t>
            </a:r>
            <a:r>
              <a:rPr lang="es-AR" dirty="0"/>
              <a:t> are </a:t>
            </a:r>
            <a:r>
              <a:rPr lang="es-AR" dirty="0" err="1"/>
              <a:t>mainly</a:t>
            </a:r>
            <a:r>
              <a:rPr lang="es-AR" dirty="0"/>
              <a:t> in </a:t>
            </a:r>
            <a:r>
              <a:rPr lang="es-AR" dirty="0" err="1"/>
              <a:t>the</a:t>
            </a:r>
            <a:r>
              <a:rPr lang="es-AR" dirty="0"/>
              <a:t> </a:t>
            </a:r>
            <a:r>
              <a:rPr lang="es-AR" dirty="0" err="1"/>
              <a:t>topsoil</a:t>
            </a:r>
            <a:r>
              <a:rPr lang="es-AR" dirty="0"/>
              <a:t>, </a:t>
            </a:r>
            <a:r>
              <a:rPr lang="es-AR" dirty="0" err="1"/>
              <a:t>with</a:t>
            </a:r>
            <a:r>
              <a:rPr lang="es-AR" dirty="0"/>
              <a:t> </a:t>
            </a:r>
            <a:r>
              <a:rPr lang="es-AR" dirty="0" err="1"/>
              <a:t>little</a:t>
            </a:r>
            <a:r>
              <a:rPr lang="es-AR" dirty="0"/>
              <a:t> (</a:t>
            </a:r>
            <a:r>
              <a:rPr lang="es-AR" dirty="0" err="1"/>
              <a:t>but</a:t>
            </a:r>
            <a:r>
              <a:rPr lang="es-AR" dirty="0"/>
              <a:t> </a:t>
            </a:r>
            <a:r>
              <a:rPr lang="es-AR" dirty="0" err="1"/>
              <a:t>not</a:t>
            </a:r>
            <a:r>
              <a:rPr lang="es-AR" dirty="0"/>
              <a:t> </a:t>
            </a:r>
            <a:r>
              <a:rPr lang="es-AR" dirty="0" err="1"/>
              <a:t>null</a:t>
            </a:r>
            <a:r>
              <a:rPr lang="es-AR" dirty="0"/>
              <a:t>) </a:t>
            </a:r>
            <a:r>
              <a:rPr lang="es-AR" dirty="0" err="1"/>
              <a:t>growth</a:t>
            </a:r>
            <a:r>
              <a:rPr lang="es-AR" dirty="0"/>
              <a:t> </a:t>
            </a:r>
            <a:r>
              <a:rPr lang="es-AR" dirty="0" err="1"/>
              <a:t>beyond</a:t>
            </a:r>
            <a:r>
              <a:rPr lang="es-AR" dirty="0"/>
              <a:t> 0.4 m (</a:t>
            </a:r>
            <a:r>
              <a:rPr lang="es-AR" dirty="0" err="1"/>
              <a:t>strong</a:t>
            </a:r>
            <a:r>
              <a:rPr lang="es-AR" dirty="0"/>
              <a:t> </a:t>
            </a:r>
            <a:r>
              <a:rPr lang="es-AR" dirty="0" err="1"/>
              <a:t>Bt</a:t>
            </a:r>
            <a:r>
              <a:rPr lang="es-AR" dirty="0"/>
              <a:t> </a:t>
            </a:r>
            <a:r>
              <a:rPr lang="es-AR" dirty="0" err="1"/>
              <a:t>clay</a:t>
            </a:r>
            <a:r>
              <a:rPr lang="es-AR" dirty="0"/>
              <a:t> </a:t>
            </a:r>
            <a:r>
              <a:rPr lang="es-AR" dirty="0" err="1"/>
              <a:t>horizon</a:t>
            </a:r>
            <a:r>
              <a:rPr lang="es-AR" dirty="0"/>
              <a:t> and </a:t>
            </a:r>
            <a:r>
              <a:rPr lang="es-AR" dirty="0" err="1"/>
              <a:t>drip</a:t>
            </a:r>
            <a:r>
              <a:rPr lang="es-AR" dirty="0"/>
              <a:t> </a:t>
            </a:r>
            <a:r>
              <a:rPr lang="es-AR" dirty="0" err="1"/>
              <a:t>irrigation</a:t>
            </a:r>
            <a:r>
              <a:rPr lang="es-AR" dirty="0"/>
              <a:t>) </a:t>
            </a:r>
          </a:p>
          <a:p>
            <a:r>
              <a:rPr lang="es-AR" dirty="0"/>
              <a:t>-</a:t>
            </a:r>
            <a:r>
              <a:rPr lang="es-AR" b="1" dirty="0"/>
              <a:t>At </a:t>
            </a:r>
            <a:r>
              <a:rPr lang="es-AR" b="1" dirty="0" err="1"/>
              <a:t>flowering</a:t>
            </a:r>
            <a:r>
              <a:rPr lang="es-AR" b="1" dirty="0"/>
              <a:t> ~1200 kg/ha </a:t>
            </a:r>
            <a:r>
              <a:rPr lang="es-AR" b="1" dirty="0" err="1"/>
              <a:t>of</a:t>
            </a:r>
            <a:r>
              <a:rPr lang="es-AR" b="1" dirty="0"/>
              <a:t> </a:t>
            </a:r>
            <a:r>
              <a:rPr lang="es-AR" b="1" dirty="0" err="1"/>
              <a:t>dry</a:t>
            </a:r>
            <a:r>
              <a:rPr lang="es-AR" b="1" dirty="0"/>
              <a:t> </a:t>
            </a:r>
            <a:r>
              <a:rPr lang="es-AR" b="1" dirty="0" err="1"/>
              <a:t>biomass</a:t>
            </a:r>
            <a:r>
              <a:rPr lang="es-AR" b="1" dirty="0"/>
              <a:t> </a:t>
            </a:r>
            <a:r>
              <a:rPr lang="es-AR" b="1" dirty="0" err="1"/>
              <a:t>allocated</a:t>
            </a:r>
            <a:r>
              <a:rPr lang="es-AR" b="1" dirty="0"/>
              <a:t> in </a:t>
            </a:r>
            <a:r>
              <a:rPr lang="es-AR" b="1" dirty="0" err="1"/>
              <a:t>roots</a:t>
            </a:r>
            <a:r>
              <a:rPr lang="es-AR" b="1" dirty="0"/>
              <a:t> (</a:t>
            </a:r>
            <a:r>
              <a:rPr lang="es-AR" b="1" dirty="0" err="1"/>
              <a:t>equal</a:t>
            </a:r>
            <a:r>
              <a:rPr lang="es-AR" b="1" dirty="0"/>
              <a:t> </a:t>
            </a:r>
            <a:r>
              <a:rPr lang="es-AR" b="1" dirty="0" err="1"/>
              <a:t>to</a:t>
            </a:r>
            <a:r>
              <a:rPr lang="es-AR" b="1" dirty="0"/>
              <a:t> 20-25% </a:t>
            </a:r>
            <a:r>
              <a:rPr lang="es-AR" b="1" dirty="0" err="1"/>
              <a:t>of</a:t>
            </a:r>
            <a:r>
              <a:rPr lang="es-AR" b="1" dirty="0"/>
              <a:t> </a:t>
            </a:r>
            <a:r>
              <a:rPr lang="es-AR" b="1" dirty="0" err="1"/>
              <a:t>aerial</a:t>
            </a:r>
            <a:r>
              <a:rPr lang="es-AR" b="1" dirty="0"/>
              <a:t> </a:t>
            </a:r>
            <a:r>
              <a:rPr lang="es-AR" b="1" dirty="0" err="1"/>
              <a:t>biomass</a:t>
            </a:r>
            <a:r>
              <a:rPr lang="es-AR" b="1" dirty="0"/>
              <a:t>). </a:t>
            </a:r>
            <a:r>
              <a:rPr lang="es-AR" b="1" dirty="0" err="1"/>
              <a:t>Shoot</a:t>
            </a:r>
            <a:r>
              <a:rPr lang="es-AR" b="1" dirty="0"/>
              <a:t>/</a:t>
            </a:r>
            <a:r>
              <a:rPr lang="es-AR" b="1" dirty="0" err="1"/>
              <a:t>root</a:t>
            </a:r>
            <a:r>
              <a:rPr lang="es-AR" b="1" dirty="0"/>
              <a:t> ratio= 4-5</a:t>
            </a:r>
          </a:p>
          <a:p>
            <a:r>
              <a:rPr lang="es-AR" dirty="0"/>
              <a:t>-</a:t>
            </a:r>
            <a:r>
              <a:rPr lang="es-AR" b="1" dirty="0" err="1"/>
              <a:t>Root</a:t>
            </a:r>
            <a:r>
              <a:rPr lang="es-AR" b="1" dirty="0"/>
              <a:t> </a:t>
            </a:r>
            <a:r>
              <a:rPr lang="es-AR" b="1" dirty="0" err="1"/>
              <a:t>biomass</a:t>
            </a:r>
            <a:r>
              <a:rPr lang="es-AR" b="1" dirty="0"/>
              <a:t> </a:t>
            </a:r>
            <a:r>
              <a:rPr lang="es-AR" b="1" dirty="0" err="1"/>
              <a:t>increase</a:t>
            </a:r>
            <a:r>
              <a:rPr lang="es-AR" b="1" dirty="0"/>
              <a:t> </a:t>
            </a:r>
            <a:r>
              <a:rPr lang="es-AR" b="1" dirty="0" err="1"/>
              <a:t>by</a:t>
            </a:r>
            <a:r>
              <a:rPr lang="es-AR" b="1" dirty="0"/>
              <a:t> 50% </a:t>
            </a:r>
            <a:r>
              <a:rPr lang="es-AR" b="1" dirty="0" err="1"/>
              <a:t>during</a:t>
            </a:r>
            <a:r>
              <a:rPr lang="es-AR" b="1" dirty="0"/>
              <a:t> </a:t>
            </a:r>
            <a:r>
              <a:rPr lang="es-AR" b="1" dirty="0" err="1"/>
              <a:t>grain</a:t>
            </a:r>
            <a:r>
              <a:rPr lang="es-AR" b="1" dirty="0"/>
              <a:t> </a:t>
            </a:r>
            <a:r>
              <a:rPr lang="es-AR" b="1" dirty="0" err="1"/>
              <a:t>filling</a:t>
            </a:r>
            <a:r>
              <a:rPr lang="es-AR" b="1" dirty="0"/>
              <a:t> </a:t>
            </a:r>
            <a:r>
              <a:rPr lang="es-AR" b="1" dirty="0" err="1"/>
              <a:t>period</a:t>
            </a:r>
            <a:r>
              <a:rPr lang="es-AR" b="1" dirty="0"/>
              <a:t> </a:t>
            </a:r>
            <a:r>
              <a:rPr lang="es-AR" dirty="0"/>
              <a:t>(in </a:t>
            </a:r>
            <a:r>
              <a:rPr lang="es-AR" dirty="0" err="1"/>
              <a:t>contrast</a:t>
            </a:r>
            <a:r>
              <a:rPr lang="es-AR" dirty="0"/>
              <a:t> </a:t>
            </a:r>
            <a:r>
              <a:rPr lang="es-AR" dirty="0" err="1"/>
              <a:t>to</a:t>
            </a:r>
            <a:r>
              <a:rPr lang="es-AR" dirty="0"/>
              <a:t> </a:t>
            </a:r>
            <a:r>
              <a:rPr lang="es-AR" dirty="0" err="1"/>
              <a:t>rooth</a:t>
            </a:r>
            <a:r>
              <a:rPr lang="es-AR" dirty="0"/>
              <a:t> </a:t>
            </a:r>
            <a:r>
              <a:rPr lang="es-AR" dirty="0" err="1"/>
              <a:t>length</a:t>
            </a:r>
            <a:r>
              <a:rPr lang="es-AR" dirty="0"/>
              <a:t>, and </a:t>
            </a:r>
            <a:r>
              <a:rPr lang="es-AR" dirty="0" err="1"/>
              <a:t>not</a:t>
            </a:r>
            <a:r>
              <a:rPr lang="es-AR" dirty="0"/>
              <a:t> </a:t>
            </a:r>
            <a:r>
              <a:rPr lang="es-AR" dirty="0" err="1"/>
              <a:t>evaluated</a:t>
            </a:r>
            <a:r>
              <a:rPr lang="es-AR" dirty="0"/>
              <a:t> in 2021) </a:t>
            </a:r>
          </a:p>
          <a:p>
            <a:r>
              <a:rPr lang="es-AR" dirty="0"/>
              <a:t>-</a:t>
            </a:r>
            <a:r>
              <a:rPr lang="es-AR" b="1" dirty="0"/>
              <a:t>Total </a:t>
            </a:r>
            <a:r>
              <a:rPr lang="es-AR" b="1" dirty="0" err="1"/>
              <a:t>root</a:t>
            </a:r>
            <a:r>
              <a:rPr lang="es-AR" b="1" dirty="0"/>
              <a:t> </a:t>
            </a:r>
            <a:r>
              <a:rPr lang="es-AR" b="1" dirty="0" err="1"/>
              <a:t>biomass</a:t>
            </a:r>
            <a:r>
              <a:rPr lang="es-AR" b="1" dirty="0"/>
              <a:t> at </a:t>
            </a:r>
            <a:r>
              <a:rPr lang="es-AR" b="1" dirty="0" err="1"/>
              <a:t>maturity</a:t>
            </a:r>
            <a:r>
              <a:rPr lang="es-AR" b="1" dirty="0"/>
              <a:t>  ~1200-1600 kg/ha. </a:t>
            </a:r>
            <a:r>
              <a:rPr lang="es-AR" b="1" dirty="0" err="1"/>
              <a:t>Shoot</a:t>
            </a:r>
            <a:r>
              <a:rPr lang="es-AR" b="1" dirty="0"/>
              <a:t>/</a:t>
            </a:r>
            <a:r>
              <a:rPr lang="es-AR" b="1" dirty="0" err="1"/>
              <a:t>root</a:t>
            </a:r>
            <a:r>
              <a:rPr lang="es-AR" b="1" dirty="0"/>
              <a:t> ratio= 8-9  </a:t>
            </a:r>
          </a:p>
          <a:p>
            <a:endParaRPr lang="es-AR" sz="1600" dirty="0"/>
          </a:p>
          <a:p>
            <a:r>
              <a:rPr lang="es-AR" dirty="0"/>
              <a:t>-Total </a:t>
            </a:r>
            <a:r>
              <a:rPr lang="es-AR" dirty="0" err="1"/>
              <a:t>root</a:t>
            </a:r>
            <a:r>
              <a:rPr lang="es-AR" dirty="0"/>
              <a:t> </a:t>
            </a:r>
            <a:r>
              <a:rPr lang="es-AR" dirty="0" err="1"/>
              <a:t>biomass</a:t>
            </a:r>
            <a:r>
              <a:rPr lang="es-AR" dirty="0"/>
              <a:t> (120-160 g/m</a:t>
            </a:r>
            <a:r>
              <a:rPr lang="es-AR" baseline="30000" dirty="0"/>
              <a:t>2</a:t>
            </a:r>
            <a:r>
              <a:rPr lang="es-AR" dirty="0"/>
              <a:t>) </a:t>
            </a:r>
            <a:r>
              <a:rPr lang="es-AR" dirty="0" err="1"/>
              <a:t>is</a:t>
            </a:r>
            <a:r>
              <a:rPr lang="es-AR" dirty="0"/>
              <a:t> similar </a:t>
            </a:r>
            <a:r>
              <a:rPr lang="es-AR" dirty="0" err="1"/>
              <a:t>to</a:t>
            </a:r>
            <a:r>
              <a:rPr lang="es-AR" dirty="0"/>
              <a:t> </a:t>
            </a:r>
            <a:r>
              <a:rPr lang="es-AR" i="1" dirty="0"/>
              <a:t>B. </a:t>
            </a:r>
            <a:r>
              <a:rPr lang="es-AR" i="1" dirty="0" err="1"/>
              <a:t>carinata</a:t>
            </a:r>
            <a:r>
              <a:rPr lang="es-AR" i="1" dirty="0"/>
              <a:t> </a:t>
            </a:r>
            <a:r>
              <a:rPr lang="es-AR" dirty="0"/>
              <a:t>in Uruguay (85-140 g/m</a:t>
            </a:r>
            <a:r>
              <a:rPr lang="es-AR" baseline="30000" dirty="0"/>
              <a:t>2</a:t>
            </a:r>
            <a:r>
              <a:rPr lang="es-AR" dirty="0"/>
              <a:t>) </a:t>
            </a:r>
            <a:r>
              <a:rPr lang="es-AR" sz="1200" dirty="0" err="1"/>
              <a:t>Mazzilli</a:t>
            </a:r>
            <a:r>
              <a:rPr lang="es-AR" sz="1200" dirty="0"/>
              <a:t> &amp; Ernst (2021)</a:t>
            </a:r>
            <a:r>
              <a:rPr lang="es-AR" sz="1600" dirty="0"/>
              <a:t> </a:t>
            </a:r>
            <a:r>
              <a:rPr lang="es-AR" dirty="0"/>
              <a:t>and </a:t>
            </a:r>
            <a:r>
              <a:rPr lang="es-AR" dirty="0" err="1"/>
              <a:t>mustard</a:t>
            </a:r>
            <a:r>
              <a:rPr lang="es-AR" dirty="0"/>
              <a:t> (50-80 g/m</a:t>
            </a:r>
            <a:r>
              <a:rPr lang="es-AR" baseline="30000" dirty="0"/>
              <a:t>2</a:t>
            </a:r>
            <a:r>
              <a:rPr lang="es-AR" dirty="0"/>
              <a:t> ) </a:t>
            </a:r>
            <a:r>
              <a:rPr lang="es-AR" sz="1200" dirty="0"/>
              <a:t>Gan et al (2009) CJPS </a:t>
            </a:r>
            <a:r>
              <a:rPr lang="es-AR" dirty="0"/>
              <a:t>and </a:t>
            </a:r>
            <a:r>
              <a:rPr lang="es-AR" dirty="0" err="1"/>
              <a:t>within</a:t>
            </a:r>
            <a:r>
              <a:rPr lang="es-AR" dirty="0"/>
              <a:t> </a:t>
            </a:r>
            <a:r>
              <a:rPr lang="es-AR" dirty="0" err="1"/>
              <a:t>the</a:t>
            </a:r>
            <a:r>
              <a:rPr lang="es-AR" dirty="0"/>
              <a:t> </a:t>
            </a:r>
            <a:r>
              <a:rPr lang="es-AR" dirty="0" err="1"/>
              <a:t>range</a:t>
            </a:r>
            <a:r>
              <a:rPr lang="es-AR" dirty="0"/>
              <a:t> </a:t>
            </a:r>
            <a:r>
              <a:rPr lang="es-AR" dirty="0" err="1"/>
              <a:t>for</a:t>
            </a:r>
            <a:r>
              <a:rPr lang="es-AR" dirty="0"/>
              <a:t> canola (100-160 g/m</a:t>
            </a:r>
            <a:r>
              <a:rPr lang="es-AR" baseline="30000" dirty="0"/>
              <a:t>2</a:t>
            </a:r>
            <a:r>
              <a:rPr lang="es-AR" dirty="0"/>
              <a:t> ) </a:t>
            </a:r>
            <a:r>
              <a:rPr lang="es-AR" sz="1200" dirty="0"/>
              <a:t>Zhang et al (2005) AJAR, Gan et al (2009) CJPS, Wu et al (2020) FPS</a:t>
            </a:r>
          </a:p>
          <a:p>
            <a:r>
              <a:rPr lang="en-US" b="1" dirty="0"/>
              <a:t>-Shoot/root ratio at harvest (8-9) is in the range of </a:t>
            </a:r>
            <a:r>
              <a:rPr lang="en-US" b="1" i="1" dirty="0"/>
              <a:t>B. </a:t>
            </a:r>
            <a:r>
              <a:rPr lang="en-US" b="1" i="1" dirty="0" err="1"/>
              <a:t>carinata</a:t>
            </a:r>
            <a:r>
              <a:rPr lang="en-US" b="1" i="1" dirty="0"/>
              <a:t> </a:t>
            </a:r>
            <a:r>
              <a:rPr lang="en-US" b="1" dirty="0"/>
              <a:t>in Bs As 2021 (8-10) and Uruguay (7.5-11) </a:t>
            </a:r>
            <a:r>
              <a:rPr lang="en-US" sz="1200" b="1" dirty="0" err="1"/>
              <a:t>Mazzilli</a:t>
            </a:r>
            <a:r>
              <a:rPr lang="en-US" sz="1200" b="1" dirty="0"/>
              <a:t> &amp; Ernst (2021)</a:t>
            </a:r>
            <a:endParaRPr lang="es-AR" sz="1200" b="1" dirty="0"/>
          </a:p>
        </p:txBody>
      </p:sp>
      <p:pic>
        <p:nvPicPr>
          <p:cNvPr id="8" name="Imagen 7">
            <a:extLst>
              <a:ext uri="{FF2B5EF4-FFF2-40B4-BE49-F238E27FC236}">
                <a16:creationId xmlns:a16="http://schemas.microsoft.com/office/drawing/2014/main" id="{8873ED2B-AFE7-1E5E-F7BC-7C104ECF7632}"/>
              </a:ext>
            </a:extLst>
          </p:cNvPr>
          <p:cNvPicPr>
            <a:picLocks noChangeAspect="1"/>
          </p:cNvPicPr>
          <p:nvPr/>
        </p:nvPicPr>
        <p:blipFill>
          <a:blip r:embed="rId2"/>
          <a:stretch>
            <a:fillRect/>
          </a:stretch>
        </p:blipFill>
        <p:spPr>
          <a:xfrm>
            <a:off x="556591" y="908907"/>
            <a:ext cx="10575234" cy="3632975"/>
          </a:xfrm>
          <a:prstGeom prst="rect">
            <a:avLst/>
          </a:prstGeom>
        </p:spPr>
      </p:pic>
    </p:spTree>
    <p:extLst>
      <p:ext uri="{BB962C8B-B14F-4D97-AF65-F5344CB8AC3E}">
        <p14:creationId xmlns:p14="http://schemas.microsoft.com/office/powerpoint/2010/main" val="31757858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EDD770-68A9-68E2-C54E-A684E6025095}"/>
              </a:ext>
            </a:extLst>
          </p:cNvPr>
          <p:cNvSpPr>
            <a:spLocks noGrp="1"/>
          </p:cNvSpPr>
          <p:nvPr>
            <p:ph type="title"/>
          </p:nvPr>
        </p:nvSpPr>
        <p:spPr/>
        <p:txBody>
          <a:bodyPr/>
          <a:lstStyle/>
          <a:p>
            <a:r>
              <a:rPr lang="es-AR" dirty="0" err="1"/>
              <a:t>Radiation</a:t>
            </a:r>
            <a:r>
              <a:rPr lang="es-AR" dirty="0"/>
              <a:t> use </a:t>
            </a:r>
            <a:r>
              <a:rPr lang="es-AR" dirty="0" err="1"/>
              <a:t>efficiency</a:t>
            </a:r>
            <a:br>
              <a:rPr lang="es-AR" dirty="0"/>
            </a:br>
            <a:r>
              <a:rPr lang="es-AR" dirty="0" err="1"/>
              <a:t>Water</a:t>
            </a:r>
            <a:r>
              <a:rPr lang="es-AR" dirty="0"/>
              <a:t> use </a:t>
            </a:r>
            <a:r>
              <a:rPr lang="es-AR" dirty="0" err="1"/>
              <a:t>efficiency</a:t>
            </a:r>
            <a:endParaRPr lang="es-AR" dirty="0"/>
          </a:p>
        </p:txBody>
      </p:sp>
      <p:pic>
        <p:nvPicPr>
          <p:cNvPr id="5" name="Imagen 4">
            <a:extLst>
              <a:ext uri="{FF2B5EF4-FFF2-40B4-BE49-F238E27FC236}">
                <a16:creationId xmlns:a16="http://schemas.microsoft.com/office/drawing/2014/main" id="{63EAA12B-BBEF-DDD6-5654-71E71751C778}"/>
              </a:ext>
            </a:extLst>
          </p:cNvPr>
          <p:cNvPicPr>
            <a:picLocks noChangeAspect="1"/>
          </p:cNvPicPr>
          <p:nvPr/>
        </p:nvPicPr>
        <p:blipFill rotWithShape="1">
          <a:blip r:embed="rId2"/>
          <a:srcRect l="14645" t="37295" r="71715" b="39131"/>
          <a:stretch/>
        </p:blipFill>
        <p:spPr>
          <a:xfrm>
            <a:off x="2282687" y="2137308"/>
            <a:ext cx="4462670" cy="4355567"/>
          </a:xfrm>
          <a:prstGeom prst="rect">
            <a:avLst/>
          </a:prstGeom>
        </p:spPr>
      </p:pic>
      <p:sp>
        <p:nvSpPr>
          <p:cNvPr id="6" name="CuadroTexto 5">
            <a:extLst>
              <a:ext uri="{FF2B5EF4-FFF2-40B4-BE49-F238E27FC236}">
                <a16:creationId xmlns:a16="http://schemas.microsoft.com/office/drawing/2014/main" id="{CA8534EB-B09C-EA08-9DB3-3B7EF92F6664}"/>
              </a:ext>
            </a:extLst>
          </p:cNvPr>
          <p:cNvSpPr txBox="1"/>
          <p:nvPr/>
        </p:nvSpPr>
        <p:spPr>
          <a:xfrm>
            <a:off x="7358268" y="5910469"/>
            <a:ext cx="4359965" cy="369332"/>
          </a:xfrm>
          <a:prstGeom prst="rect">
            <a:avLst/>
          </a:prstGeom>
          <a:noFill/>
        </p:spPr>
        <p:txBody>
          <a:bodyPr wrap="square" rtlCol="0">
            <a:spAutoFit/>
          </a:bodyPr>
          <a:lstStyle/>
          <a:p>
            <a:r>
              <a:rPr lang="es-AR" dirty="0" err="1"/>
              <a:t>Waiting</a:t>
            </a:r>
            <a:r>
              <a:rPr lang="es-AR" dirty="0"/>
              <a:t> </a:t>
            </a:r>
            <a:r>
              <a:rPr lang="es-AR" dirty="0" err="1"/>
              <a:t>for</a:t>
            </a:r>
            <a:r>
              <a:rPr lang="es-AR" dirty="0"/>
              <a:t> </a:t>
            </a:r>
            <a:r>
              <a:rPr lang="es-AR" dirty="0" err="1"/>
              <a:t>official</a:t>
            </a:r>
            <a:r>
              <a:rPr lang="es-AR" dirty="0"/>
              <a:t> </a:t>
            </a:r>
            <a:r>
              <a:rPr lang="es-AR" dirty="0" err="1"/>
              <a:t>meteorological</a:t>
            </a:r>
            <a:r>
              <a:rPr lang="es-AR" dirty="0"/>
              <a:t> data </a:t>
            </a:r>
          </a:p>
        </p:txBody>
      </p:sp>
    </p:spTree>
    <p:extLst>
      <p:ext uri="{BB962C8B-B14F-4D97-AF65-F5344CB8AC3E}">
        <p14:creationId xmlns:p14="http://schemas.microsoft.com/office/powerpoint/2010/main" val="3540363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AD855EF9-61FC-AFAF-047F-93525E78F541}"/>
              </a:ext>
            </a:extLst>
          </p:cNvPr>
          <p:cNvSpPr txBox="1"/>
          <p:nvPr/>
        </p:nvSpPr>
        <p:spPr>
          <a:xfrm>
            <a:off x="1763365" y="145787"/>
            <a:ext cx="7989822" cy="646331"/>
          </a:xfrm>
          <a:prstGeom prst="rect">
            <a:avLst/>
          </a:prstGeom>
          <a:noFill/>
        </p:spPr>
        <p:txBody>
          <a:bodyPr wrap="square" rtlCol="0">
            <a:spAutoFit/>
          </a:bodyPr>
          <a:lstStyle/>
          <a:p>
            <a:pPr algn="ctr"/>
            <a:r>
              <a:rPr lang="en-US" sz="3600" dirty="0">
                <a:latin typeface="+mj-lt"/>
              </a:rPr>
              <a:t>Dynamics of moisture raceme</a:t>
            </a:r>
          </a:p>
        </p:txBody>
      </p:sp>
      <p:sp>
        <p:nvSpPr>
          <p:cNvPr id="15" name="CuadroTexto 14">
            <a:extLst>
              <a:ext uri="{FF2B5EF4-FFF2-40B4-BE49-F238E27FC236}">
                <a16:creationId xmlns:a16="http://schemas.microsoft.com/office/drawing/2014/main" id="{FA0E6EE2-3921-32BC-B9F6-DBF16E8C289F}"/>
              </a:ext>
            </a:extLst>
          </p:cNvPr>
          <p:cNvSpPr txBox="1"/>
          <p:nvPr/>
        </p:nvSpPr>
        <p:spPr>
          <a:xfrm>
            <a:off x="636107" y="920999"/>
            <a:ext cx="6042991" cy="923330"/>
          </a:xfrm>
          <a:prstGeom prst="rect">
            <a:avLst/>
          </a:prstGeom>
          <a:noFill/>
        </p:spPr>
        <p:txBody>
          <a:bodyPr wrap="square">
            <a:spAutoFit/>
          </a:bodyPr>
          <a:lstStyle/>
          <a:p>
            <a:r>
              <a:rPr lang="es-AR" dirty="0"/>
              <a:t>-Carinata </a:t>
            </a:r>
            <a:r>
              <a:rPr lang="es-AR" dirty="0" err="1"/>
              <a:t>pattern</a:t>
            </a:r>
            <a:r>
              <a:rPr lang="es-AR" dirty="0"/>
              <a:t> 2022 </a:t>
            </a:r>
            <a:r>
              <a:rPr lang="es-AR" dirty="0" err="1"/>
              <a:t>remarkably</a:t>
            </a:r>
            <a:r>
              <a:rPr lang="es-AR" dirty="0"/>
              <a:t> similar </a:t>
            </a:r>
            <a:r>
              <a:rPr lang="es-AR" dirty="0" err="1"/>
              <a:t>to</a:t>
            </a:r>
            <a:r>
              <a:rPr lang="es-AR" dirty="0"/>
              <a:t> 2021 and canola</a:t>
            </a:r>
          </a:p>
          <a:p>
            <a:r>
              <a:rPr lang="es-AR" dirty="0"/>
              <a:t>-</a:t>
            </a:r>
            <a:r>
              <a:rPr lang="es-AR" dirty="0" err="1"/>
              <a:t>Very</a:t>
            </a:r>
            <a:r>
              <a:rPr lang="es-AR" dirty="0"/>
              <a:t> </a:t>
            </a:r>
            <a:r>
              <a:rPr lang="es-AR" dirty="0" err="1"/>
              <a:t>moist</a:t>
            </a:r>
            <a:r>
              <a:rPr lang="es-AR" dirty="0"/>
              <a:t> </a:t>
            </a:r>
            <a:r>
              <a:rPr lang="es-AR" dirty="0" err="1"/>
              <a:t>racemes</a:t>
            </a:r>
            <a:r>
              <a:rPr lang="es-AR" dirty="0"/>
              <a:t> </a:t>
            </a:r>
            <a:r>
              <a:rPr lang="es-AR" dirty="0" err="1"/>
              <a:t>throughout</a:t>
            </a:r>
            <a:r>
              <a:rPr lang="es-AR" dirty="0"/>
              <a:t> </a:t>
            </a:r>
            <a:r>
              <a:rPr lang="es-AR" dirty="0" err="1"/>
              <a:t>post-flowering</a:t>
            </a:r>
            <a:endParaRPr lang="es-AR" dirty="0"/>
          </a:p>
          <a:p>
            <a:r>
              <a:rPr lang="es-AR" dirty="0"/>
              <a:t>-</a:t>
            </a:r>
            <a:r>
              <a:rPr lang="es-AR" dirty="0" err="1"/>
              <a:t>Fast</a:t>
            </a:r>
            <a:r>
              <a:rPr lang="es-AR" dirty="0"/>
              <a:t> </a:t>
            </a:r>
            <a:r>
              <a:rPr lang="es-AR" dirty="0" err="1"/>
              <a:t>drying</a:t>
            </a:r>
            <a:r>
              <a:rPr lang="es-AR" dirty="0"/>
              <a:t> </a:t>
            </a:r>
            <a:r>
              <a:rPr lang="es-AR" dirty="0" err="1"/>
              <a:t>from</a:t>
            </a:r>
            <a:r>
              <a:rPr lang="es-AR" dirty="0"/>
              <a:t> </a:t>
            </a:r>
            <a:r>
              <a:rPr lang="es-AR" dirty="0" err="1"/>
              <a:t>maturity</a:t>
            </a:r>
            <a:r>
              <a:rPr lang="es-AR" dirty="0"/>
              <a:t> (</a:t>
            </a:r>
            <a:r>
              <a:rPr lang="es-AR" dirty="0" err="1"/>
              <a:t>from</a:t>
            </a:r>
            <a:r>
              <a:rPr lang="es-AR" dirty="0"/>
              <a:t> </a:t>
            </a:r>
            <a:r>
              <a:rPr lang="es-AR" dirty="0" err="1"/>
              <a:t>mid</a:t>
            </a:r>
            <a:r>
              <a:rPr lang="es-AR" dirty="0"/>
              <a:t> Oct </a:t>
            </a:r>
            <a:r>
              <a:rPr lang="es-AR" dirty="0" err="1"/>
              <a:t>onwards</a:t>
            </a:r>
            <a:r>
              <a:rPr lang="es-AR" dirty="0"/>
              <a:t>)</a:t>
            </a:r>
          </a:p>
        </p:txBody>
      </p:sp>
      <p:grpSp>
        <p:nvGrpSpPr>
          <p:cNvPr id="23" name="Grupo 22">
            <a:extLst>
              <a:ext uri="{FF2B5EF4-FFF2-40B4-BE49-F238E27FC236}">
                <a16:creationId xmlns:a16="http://schemas.microsoft.com/office/drawing/2014/main" id="{CEAE2841-BAE0-E895-818C-5997903A8620}"/>
              </a:ext>
            </a:extLst>
          </p:cNvPr>
          <p:cNvGrpSpPr/>
          <p:nvPr/>
        </p:nvGrpSpPr>
        <p:grpSpPr>
          <a:xfrm>
            <a:off x="337014" y="2011315"/>
            <a:ext cx="6187534" cy="4385191"/>
            <a:chOff x="337014" y="792118"/>
            <a:chExt cx="6187534" cy="4385191"/>
          </a:xfrm>
        </p:grpSpPr>
        <p:pic>
          <p:nvPicPr>
            <p:cNvPr id="11" name="Imagen 10">
              <a:extLst>
                <a:ext uri="{FF2B5EF4-FFF2-40B4-BE49-F238E27FC236}">
                  <a16:creationId xmlns:a16="http://schemas.microsoft.com/office/drawing/2014/main" id="{4CBD77EF-A333-35C5-4A03-024E3F2A1822}"/>
                </a:ext>
              </a:extLst>
            </p:cNvPr>
            <p:cNvPicPr>
              <a:picLocks noChangeAspect="1"/>
            </p:cNvPicPr>
            <p:nvPr/>
          </p:nvPicPr>
          <p:blipFill>
            <a:blip r:embed="rId2"/>
            <a:stretch>
              <a:fillRect/>
            </a:stretch>
          </p:blipFill>
          <p:spPr>
            <a:xfrm>
              <a:off x="337014" y="929309"/>
              <a:ext cx="6187534" cy="4248000"/>
            </a:xfrm>
            <a:prstGeom prst="rect">
              <a:avLst/>
            </a:prstGeom>
          </p:spPr>
        </p:pic>
        <p:cxnSp>
          <p:nvCxnSpPr>
            <p:cNvPr id="8" name="Conector recto 7">
              <a:extLst>
                <a:ext uri="{FF2B5EF4-FFF2-40B4-BE49-F238E27FC236}">
                  <a16:creationId xmlns:a16="http://schemas.microsoft.com/office/drawing/2014/main" id="{3108699E-55E8-5FD4-4E83-DC6F5B2CF717}"/>
                </a:ext>
              </a:extLst>
            </p:cNvPr>
            <p:cNvCxnSpPr/>
            <p:nvPr/>
          </p:nvCxnSpPr>
          <p:spPr>
            <a:xfrm>
              <a:off x="1285461" y="2093843"/>
              <a:ext cx="2952000" cy="0"/>
            </a:xfrm>
            <a:prstGeom prst="line">
              <a:avLst/>
            </a:prstGeom>
            <a:ln w="2857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FAF759EA-EFAD-727A-6E46-B47AF400C502}"/>
                </a:ext>
              </a:extLst>
            </p:cNvPr>
            <p:cNvCxnSpPr>
              <a:cxnSpLocks/>
            </p:cNvCxnSpPr>
            <p:nvPr/>
          </p:nvCxnSpPr>
          <p:spPr>
            <a:xfrm flipV="1">
              <a:off x="4240701" y="2133603"/>
              <a:ext cx="0" cy="2160000"/>
            </a:xfrm>
            <a:prstGeom prst="line">
              <a:avLst/>
            </a:prstGeom>
            <a:ln w="2857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1ABDA5CB-611D-D297-6896-8F1C0FC7D482}"/>
                </a:ext>
              </a:extLst>
            </p:cNvPr>
            <p:cNvCxnSpPr>
              <a:cxnSpLocks/>
            </p:cNvCxnSpPr>
            <p:nvPr/>
          </p:nvCxnSpPr>
          <p:spPr>
            <a:xfrm flipV="1">
              <a:off x="4048545" y="2133603"/>
              <a:ext cx="0" cy="2160000"/>
            </a:xfrm>
            <a:prstGeom prst="line">
              <a:avLst/>
            </a:prstGeom>
            <a:ln w="2857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8" name="CuadroTexto 17">
              <a:extLst>
                <a:ext uri="{FF2B5EF4-FFF2-40B4-BE49-F238E27FC236}">
                  <a16:creationId xmlns:a16="http://schemas.microsoft.com/office/drawing/2014/main" id="{71860059-389D-740D-0049-F1B0B22504CB}"/>
                </a:ext>
              </a:extLst>
            </p:cNvPr>
            <p:cNvSpPr txBox="1"/>
            <p:nvPr/>
          </p:nvSpPr>
          <p:spPr>
            <a:xfrm>
              <a:off x="1292913" y="792118"/>
              <a:ext cx="940904" cy="369332"/>
            </a:xfrm>
            <a:prstGeom prst="rect">
              <a:avLst/>
            </a:prstGeom>
            <a:noFill/>
          </p:spPr>
          <p:txBody>
            <a:bodyPr wrap="square" rtlCol="0">
              <a:spAutoFit/>
            </a:bodyPr>
            <a:lstStyle/>
            <a:p>
              <a:r>
                <a:rPr lang="es-AR" b="1" dirty="0"/>
                <a:t>2022</a:t>
              </a:r>
            </a:p>
          </p:txBody>
        </p:sp>
      </p:grpSp>
      <p:grpSp>
        <p:nvGrpSpPr>
          <p:cNvPr id="24" name="Grupo 23">
            <a:extLst>
              <a:ext uri="{FF2B5EF4-FFF2-40B4-BE49-F238E27FC236}">
                <a16:creationId xmlns:a16="http://schemas.microsoft.com/office/drawing/2014/main" id="{40103946-6D96-9656-7D3A-94590BC05212}"/>
              </a:ext>
            </a:extLst>
          </p:cNvPr>
          <p:cNvGrpSpPr/>
          <p:nvPr/>
        </p:nvGrpSpPr>
        <p:grpSpPr>
          <a:xfrm>
            <a:off x="7262188" y="1075086"/>
            <a:ext cx="3895497" cy="2396987"/>
            <a:chOff x="7156172" y="1287118"/>
            <a:chExt cx="3895497" cy="2396987"/>
          </a:xfrm>
        </p:grpSpPr>
        <p:pic>
          <p:nvPicPr>
            <p:cNvPr id="17" name="Imagen 16">
              <a:extLst>
                <a:ext uri="{FF2B5EF4-FFF2-40B4-BE49-F238E27FC236}">
                  <a16:creationId xmlns:a16="http://schemas.microsoft.com/office/drawing/2014/main" id="{F8F462BD-04AC-A685-6252-7D96984B8663}"/>
                </a:ext>
              </a:extLst>
            </p:cNvPr>
            <p:cNvPicPr>
              <a:picLocks noChangeAspect="1"/>
            </p:cNvPicPr>
            <p:nvPr/>
          </p:nvPicPr>
          <p:blipFill rotWithShape="1">
            <a:blip r:embed="rId3"/>
            <a:srcRect l="16390" t="43671" r="54147" b="26377"/>
            <a:stretch/>
          </p:blipFill>
          <p:spPr>
            <a:xfrm>
              <a:off x="7156172" y="1447800"/>
              <a:ext cx="3895497" cy="2236305"/>
            </a:xfrm>
            <a:prstGeom prst="rect">
              <a:avLst/>
            </a:prstGeom>
          </p:spPr>
        </p:pic>
        <p:sp>
          <p:nvSpPr>
            <p:cNvPr id="19" name="CuadroTexto 18">
              <a:extLst>
                <a:ext uri="{FF2B5EF4-FFF2-40B4-BE49-F238E27FC236}">
                  <a16:creationId xmlns:a16="http://schemas.microsoft.com/office/drawing/2014/main" id="{E2E1C864-133D-39A2-96DB-3A82CA76C1E6}"/>
                </a:ext>
              </a:extLst>
            </p:cNvPr>
            <p:cNvSpPr txBox="1"/>
            <p:nvPr/>
          </p:nvSpPr>
          <p:spPr>
            <a:xfrm>
              <a:off x="7726842" y="1287118"/>
              <a:ext cx="940904" cy="369332"/>
            </a:xfrm>
            <a:prstGeom prst="rect">
              <a:avLst/>
            </a:prstGeom>
            <a:noFill/>
          </p:spPr>
          <p:txBody>
            <a:bodyPr wrap="square" rtlCol="0">
              <a:spAutoFit/>
            </a:bodyPr>
            <a:lstStyle/>
            <a:p>
              <a:r>
                <a:rPr lang="es-AR" dirty="0"/>
                <a:t>2021</a:t>
              </a:r>
            </a:p>
          </p:txBody>
        </p:sp>
      </p:grpSp>
      <p:pic>
        <p:nvPicPr>
          <p:cNvPr id="22" name="Imagen 21">
            <a:extLst>
              <a:ext uri="{FF2B5EF4-FFF2-40B4-BE49-F238E27FC236}">
                <a16:creationId xmlns:a16="http://schemas.microsoft.com/office/drawing/2014/main" id="{A752A379-333D-4744-ABCA-D71A0272BBFE}"/>
              </a:ext>
            </a:extLst>
          </p:cNvPr>
          <p:cNvPicPr>
            <a:picLocks noChangeAspect="1"/>
          </p:cNvPicPr>
          <p:nvPr/>
        </p:nvPicPr>
        <p:blipFill rotWithShape="1">
          <a:blip r:embed="rId4"/>
          <a:srcRect l="45635" t="36135" r="21519" b="19034"/>
          <a:stretch/>
        </p:blipFill>
        <p:spPr>
          <a:xfrm>
            <a:off x="7223259" y="3561518"/>
            <a:ext cx="3988901" cy="3074505"/>
          </a:xfrm>
          <a:prstGeom prst="rect">
            <a:avLst/>
          </a:prstGeom>
        </p:spPr>
      </p:pic>
    </p:spTree>
    <p:extLst>
      <p:ext uri="{BB962C8B-B14F-4D97-AF65-F5344CB8AC3E}">
        <p14:creationId xmlns:p14="http://schemas.microsoft.com/office/powerpoint/2010/main" val="3236592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6BCFB248-C231-0788-1E04-3D11565EE083}"/>
              </a:ext>
            </a:extLst>
          </p:cNvPr>
          <p:cNvSpPr txBox="1"/>
          <p:nvPr/>
        </p:nvSpPr>
        <p:spPr>
          <a:xfrm>
            <a:off x="4505739" y="110770"/>
            <a:ext cx="2862470" cy="646331"/>
          </a:xfrm>
          <a:prstGeom prst="rect">
            <a:avLst/>
          </a:prstGeom>
          <a:noFill/>
        </p:spPr>
        <p:txBody>
          <a:bodyPr wrap="square" rtlCol="0">
            <a:spAutoFit/>
          </a:bodyPr>
          <a:lstStyle/>
          <a:p>
            <a:pPr algn="ctr"/>
            <a:r>
              <a:rPr lang="en-US" sz="3600" dirty="0">
                <a:latin typeface="+mj-lt"/>
              </a:rPr>
              <a:t>Crop harvest</a:t>
            </a:r>
          </a:p>
        </p:txBody>
      </p:sp>
      <p:sp>
        <p:nvSpPr>
          <p:cNvPr id="7" name="CuadroTexto 6">
            <a:extLst>
              <a:ext uri="{FF2B5EF4-FFF2-40B4-BE49-F238E27FC236}">
                <a16:creationId xmlns:a16="http://schemas.microsoft.com/office/drawing/2014/main" id="{8DD7763E-932F-43A7-3D48-5F463A891B51}"/>
              </a:ext>
            </a:extLst>
          </p:cNvPr>
          <p:cNvSpPr txBox="1"/>
          <p:nvPr/>
        </p:nvSpPr>
        <p:spPr>
          <a:xfrm>
            <a:off x="2040834" y="1225465"/>
            <a:ext cx="9872869" cy="646331"/>
          </a:xfrm>
          <a:prstGeom prst="rect">
            <a:avLst/>
          </a:prstGeom>
          <a:noFill/>
        </p:spPr>
        <p:txBody>
          <a:bodyPr wrap="square" rtlCol="0">
            <a:spAutoFit/>
          </a:bodyPr>
          <a:lstStyle/>
          <a:p>
            <a:r>
              <a:rPr lang="en-US" dirty="0"/>
              <a:t>For each plot, 3 m (0.6 m</a:t>
            </a:r>
            <a:r>
              <a:rPr lang="en-US" baseline="30000" dirty="0"/>
              <a:t>2</a:t>
            </a:r>
            <a:r>
              <a:rPr lang="en-US" dirty="0"/>
              <a:t> ) from central rows were hand-harvested from different areas in the plot (covering natural plot heterogeneity)</a:t>
            </a:r>
            <a:endParaRPr lang="es-AR" dirty="0"/>
          </a:p>
        </p:txBody>
      </p:sp>
      <p:sp>
        <p:nvSpPr>
          <p:cNvPr id="8" name="CuadroTexto 7">
            <a:extLst>
              <a:ext uri="{FF2B5EF4-FFF2-40B4-BE49-F238E27FC236}">
                <a16:creationId xmlns:a16="http://schemas.microsoft.com/office/drawing/2014/main" id="{2A8E6CFB-778B-154E-D0FC-F2FD6E24B52F}"/>
              </a:ext>
            </a:extLst>
          </p:cNvPr>
          <p:cNvSpPr txBox="1"/>
          <p:nvPr/>
        </p:nvSpPr>
        <p:spPr>
          <a:xfrm>
            <a:off x="2040834" y="849937"/>
            <a:ext cx="8680174" cy="369332"/>
          </a:xfrm>
          <a:prstGeom prst="rect">
            <a:avLst/>
          </a:prstGeom>
          <a:noFill/>
        </p:spPr>
        <p:txBody>
          <a:bodyPr wrap="square" rtlCol="0">
            <a:spAutoFit/>
          </a:bodyPr>
          <a:lstStyle/>
          <a:p>
            <a:r>
              <a:rPr lang="en-US" dirty="0"/>
              <a:t>November 11, 2022 (213 days after emergence; 219 days after sowing) </a:t>
            </a:r>
            <a:endParaRPr lang="es-AR" dirty="0"/>
          </a:p>
        </p:txBody>
      </p:sp>
      <p:grpSp>
        <p:nvGrpSpPr>
          <p:cNvPr id="12" name="Grupo 11">
            <a:extLst>
              <a:ext uri="{FF2B5EF4-FFF2-40B4-BE49-F238E27FC236}">
                <a16:creationId xmlns:a16="http://schemas.microsoft.com/office/drawing/2014/main" id="{A7C71883-CA4D-C91C-6E79-683B3C9AB7EC}"/>
              </a:ext>
            </a:extLst>
          </p:cNvPr>
          <p:cNvGrpSpPr/>
          <p:nvPr/>
        </p:nvGrpSpPr>
        <p:grpSpPr>
          <a:xfrm>
            <a:off x="638314" y="704094"/>
            <a:ext cx="1208156" cy="3086028"/>
            <a:chOff x="638314" y="704094"/>
            <a:chExt cx="1208156" cy="3086028"/>
          </a:xfrm>
        </p:grpSpPr>
        <p:pic>
          <p:nvPicPr>
            <p:cNvPr id="6" name="Imagen 5" descr="Un hombre parado en un campo&#10;&#10;Descripción generada automáticamente">
              <a:extLst>
                <a:ext uri="{FF2B5EF4-FFF2-40B4-BE49-F238E27FC236}">
                  <a16:creationId xmlns:a16="http://schemas.microsoft.com/office/drawing/2014/main" id="{D48D1F10-C387-FEF5-994C-D76DCDACE08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7913" t="-1" b="-531"/>
            <a:stretch/>
          </p:blipFill>
          <p:spPr>
            <a:xfrm>
              <a:off x="640522" y="704094"/>
              <a:ext cx="1205948" cy="3086028"/>
            </a:xfrm>
            <a:prstGeom prst="rect">
              <a:avLst/>
            </a:prstGeom>
          </p:spPr>
        </p:pic>
        <p:sp>
          <p:nvSpPr>
            <p:cNvPr id="9" name="CuadroTexto 8">
              <a:extLst>
                <a:ext uri="{FF2B5EF4-FFF2-40B4-BE49-F238E27FC236}">
                  <a16:creationId xmlns:a16="http://schemas.microsoft.com/office/drawing/2014/main" id="{CE068241-9569-6FE6-E425-FBF0C83EEB7B}"/>
                </a:ext>
              </a:extLst>
            </p:cNvPr>
            <p:cNvSpPr txBox="1"/>
            <p:nvPr/>
          </p:nvSpPr>
          <p:spPr>
            <a:xfrm>
              <a:off x="638314" y="3382397"/>
              <a:ext cx="1166191" cy="369332"/>
            </a:xfrm>
            <a:prstGeom prst="rect">
              <a:avLst/>
            </a:prstGeom>
            <a:noFill/>
          </p:spPr>
          <p:txBody>
            <a:bodyPr wrap="square" rtlCol="0">
              <a:spAutoFit/>
            </a:bodyPr>
            <a:lstStyle/>
            <a:p>
              <a:r>
                <a:rPr lang="es-AR" b="1" dirty="0" err="1">
                  <a:solidFill>
                    <a:schemeClr val="bg1"/>
                  </a:solidFill>
                </a:rPr>
                <a:t>Nujet</a:t>
              </a:r>
              <a:r>
                <a:rPr lang="es-AR" b="1" dirty="0">
                  <a:solidFill>
                    <a:schemeClr val="bg1"/>
                  </a:solidFill>
                </a:rPr>
                <a:t> 400</a:t>
              </a:r>
            </a:p>
          </p:txBody>
        </p:sp>
      </p:grpSp>
      <p:graphicFrame>
        <p:nvGraphicFramePr>
          <p:cNvPr id="10" name="Tabla 10">
            <a:extLst>
              <a:ext uri="{FF2B5EF4-FFF2-40B4-BE49-F238E27FC236}">
                <a16:creationId xmlns:a16="http://schemas.microsoft.com/office/drawing/2014/main" id="{53929E4C-4BBC-DF13-7004-999CAB18C059}"/>
              </a:ext>
            </a:extLst>
          </p:cNvPr>
          <p:cNvGraphicFramePr>
            <a:graphicFrameLocks noGrp="1"/>
          </p:cNvGraphicFramePr>
          <p:nvPr>
            <p:extLst>
              <p:ext uri="{D42A27DB-BD31-4B8C-83A1-F6EECF244321}">
                <p14:modId xmlns:p14="http://schemas.microsoft.com/office/powerpoint/2010/main" val="3307755663"/>
              </p:ext>
            </p:extLst>
          </p:nvPr>
        </p:nvGraphicFramePr>
        <p:xfrm>
          <a:off x="2301461" y="2729877"/>
          <a:ext cx="8808278" cy="2494280"/>
        </p:xfrm>
        <a:graphic>
          <a:graphicData uri="http://schemas.openxmlformats.org/drawingml/2006/table">
            <a:tbl>
              <a:tblPr firstRow="1" bandRow="1">
                <a:tableStyleId>{5C22544A-7EE6-4342-B048-85BDC9FD1C3A}</a:tableStyleId>
              </a:tblPr>
              <a:tblGrid>
                <a:gridCol w="3807791">
                  <a:extLst>
                    <a:ext uri="{9D8B030D-6E8A-4147-A177-3AD203B41FA5}">
                      <a16:colId xmlns:a16="http://schemas.microsoft.com/office/drawing/2014/main" val="1190231239"/>
                    </a:ext>
                  </a:extLst>
                </a:gridCol>
                <a:gridCol w="1727201">
                  <a:extLst>
                    <a:ext uri="{9D8B030D-6E8A-4147-A177-3AD203B41FA5}">
                      <a16:colId xmlns:a16="http://schemas.microsoft.com/office/drawing/2014/main" val="2302520018"/>
                    </a:ext>
                  </a:extLst>
                </a:gridCol>
                <a:gridCol w="1749287">
                  <a:extLst>
                    <a:ext uri="{9D8B030D-6E8A-4147-A177-3AD203B41FA5}">
                      <a16:colId xmlns:a16="http://schemas.microsoft.com/office/drawing/2014/main" val="369755087"/>
                    </a:ext>
                  </a:extLst>
                </a:gridCol>
                <a:gridCol w="1523999">
                  <a:extLst>
                    <a:ext uri="{9D8B030D-6E8A-4147-A177-3AD203B41FA5}">
                      <a16:colId xmlns:a16="http://schemas.microsoft.com/office/drawing/2014/main" val="1232386705"/>
                    </a:ext>
                  </a:extLst>
                </a:gridCol>
              </a:tblGrid>
              <a:tr h="370840">
                <a:tc>
                  <a:txBody>
                    <a:bodyPr/>
                    <a:lstStyle/>
                    <a:p>
                      <a:r>
                        <a:rPr lang="es-AR" dirty="0" err="1"/>
                        <a:t>Canopy</a:t>
                      </a:r>
                      <a:r>
                        <a:rPr lang="es-AR" dirty="0"/>
                        <a:t> </a:t>
                      </a:r>
                      <a:r>
                        <a:rPr lang="es-AR" dirty="0" err="1"/>
                        <a:t>structure</a:t>
                      </a:r>
                      <a:endParaRPr lang="es-AR" dirty="0"/>
                    </a:p>
                  </a:txBody>
                  <a:tcPr/>
                </a:tc>
                <a:tc>
                  <a:txBody>
                    <a:bodyPr/>
                    <a:lstStyle/>
                    <a:p>
                      <a:r>
                        <a:rPr lang="es-AR" dirty="0" err="1"/>
                        <a:t>Nujet</a:t>
                      </a:r>
                      <a:r>
                        <a:rPr lang="es-AR" dirty="0"/>
                        <a:t> 400</a:t>
                      </a:r>
                    </a:p>
                  </a:txBody>
                  <a:tcPr/>
                </a:tc>
                <a:tc>
                  <a:txBody>
                    <a:bodyPr/>
                    <a:lstStyle/>
                    <a:p>
                      <a:r>
                        <a:rPr lang="es-AR" dirty="0"/>
                        <a:t>Avanza 641</a:t>
                      </a:r>
                    </a:p>
                  </a:txBody>
                  <a:tcPr/>
                </a:tc>
                <a:tc>
                  <a:txBody>
                    <a:bodyPr/>
                    <a:lstStyle/>
                    <a:p>
                      <a:r>
                        <a:rPr lang="es-AR" i="1" dirty="0"/>
                        <a:t>p-</a:t>
                      </a:r>
                      <a:r>
                        <a:rPr lang="es-AR" i="1" dirty="0" err="1"/>
                        <a:t>value</a:t>
                      </a:r>
                      <a:endParaRPr lang="es-AR" i="1" dirty="0"/>
                    </a:p>
                  </a:txBody>
                  <a:tcPr/>
                </a:tc>
                <a:extLst>
                  <a:ext uri="{0D108BD9-81ED-4DB2-BD59-A6C34878D82A}">
                    <a16:rowId xmlns:a16="http://schemas.microsoft.com/office/drawing/2014/main" val="832755755"/>
                  </a:ext>
                </a:extLst>
              </a:tr>
              <a:tr h="370840">
                <a:tc>
                  <a:txBody>
                    <a:bodyPr/>
                    <a:lstStyle/>
                    <a:p>
                      <a:r>
                        <a:rPr lang="es-AR" b="1" dirty="0" err="1"/>
                        <a:t>Plant</a:t>
                      </a:r>
                      <a:r>
                        <a:rPr lang="es-AR" b="1" dirty="0"/>
                        <a:t> </a:t>
                      </a:r>
                      <a:r>
                        <a:rPr lang="es-AR" b="1" dirty="0" err="1"/>
                        <a:t>height</a:t>
                      </a:r>
                      <a:r>
                        <a:rPr lang="es-AR" b="1" dirty="0"/>
                        <a:t> (cm)</a:t>
                      </a:r>
                    </a:p>
                  </a:txBody>
                  <a:tcPr/>
                </a:tc>
                <a:tc>
                  <a:txBody>
                    <a:bodyPr/>
                    <a:lstStyle/>
                    <a:p>
                      <a:r>
                        <a:rPr lang="es-AR" b="1" dirty="0"/>
                        <a:t>172 ± 5,7 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b="1" dirty="0"/>
                        <a:t>147 ± 4,5 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b="1" dirty="0"/>
                        <a:t>0,0083</a:t>
                      </a:r>
                    </a:p>
                  </a:txBody>
                  <a:tcPr/>
                </a:tc>
                <a:extLst>
                  <a:ext uri="{0D108BD9-81ED-4DB2-BD59-A6C34878D82A}">
                    <a16:rowId xmlns:a16="http://schemas.microsoft.com/office/drawing/2014/main" val="212503077"/>
                  </a:ext>
                </a:extLst>
              </a:tr>
              <a:tr h="370840">
                <a:tc>
                  <a:txBody>
                    <a:bodyPr/>
                    <a:lstStyle/>
                    <a:p>
                      <a:r>
                        <a:rPr lang="es-AR" dirty="0" err="1"/>
                        <a:t>Main</a:t>
                      </a:r>
                      <a:r>
                        <a:rPr lang="es-AR" dirty="0"/>
                        <a:t> </a:t>
                      </a:r>
                      <a:r>
                        <a:rPr lang="es-AR" dirty="0" err="1"/>
                        <a:t>raceme</a:t>
                      </a:r>
                      <a:r>
                        <a:rPr lang="es-AR" dirty="0"/>
                        <a:t> </a:t>
                      </a:r>
                      <a:r>
                        <a:rPr lang="es-AR" dirty="0" err="1"/>
                        <a:t>length</a:t>
                      </a:r>
                      <a:r>
                        <a:rPr lang="es-AR" dirty="0"/>
                        <a:t> (cm)</a:t>
                      </a:r>
                    </a:p>
                  </a:txBody>
                  <a:tcPr/>
                </a:tc>
                <a:tc>
                  <a:txBody>
                    <a:bodyPr/>
                    <a:lstStyle/>
                    <a:p>
                      <a:r>
                        <a:rPr lang="es-AR" dirty="0"/>
                        <a:t>32 ± 2,5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dirty="0"/>
                        <a:t>37 ± 0,8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dirty="0"/>
                        <a:t>0,1008</a:t>
                      </a:r>
                    </a:p>
                  </a:txBody>
                  <a:tcPr/>
                </a:tc>
                <a:extLst>
                  <a:ext uri="{0D108BD9-81ED-4DB2-BD59-A6C34878D82A}">
                    <a16:rowId xmlns:a16="http://schemas.microsoft.com/office/drawing/2014/main" val="2297695017"/>
                  </a:ext>
                </a:extLst>
              </a:tr>
              <a:tr h="370840">
                <a:tc>
                  <a:txBody>
                    <a:bodyPr/>
                    <a:lstStyle/>
                    <a:p>
                      <a:r>
                        <a:rPr lang="en-US" b="1" dirty="0"/>
                        <a:t>Height to the first basal siliques (cm)</a:t>
                      </a:r>
                      <a:endParaRPr lang="es-AR" b="1" dirty="0"/>
                    </a:p>
                  </a:txBody>
                  <a:tcPr/>
                </a:tc>
                <a:tc>
                  <a:txBody>
                    <a:bodyPr/>
                    <a:lstStyle/>
                    <a:p>
                      <a:r>
                        <a:rPr lang="es-AR" b="1" dirty="0"/>
                        <a:t>122 ± 4,8 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b="1" dirty="0"/>
                        <a:t>98 ± 4,7 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b="1" dirty="0"/>
                        <a:t>0,0073</a:t>
                      </a:r>
                    </a:p>
                  </a:txBody>
                  <a:tcPr/>
                </a:tc>
                <a:extLst>
                  <a:ext uri="{0D108BD9-81ED-4DB2-BD59-A6C34878D82A}">
                    <a16:rowId xmlns:a16="http://schemas.microsoft.com/office/drawing/2014/main" val="281558889"/>
                  </a:ext>
                </a:extLst>
              </a:tr>
              <a:tr h="370840">
                <a:tc>
                  <a:txBody>
                    <a:bodyPr/>
                    <a:lstStyle/>
                    <a:p>
                      <a:r>
                        <a:rPr lang="en-US" dirty="0"/>
                        <a:t>Number of primary branches (#/pl)</a:t>
                      </a:r>
                      <a:endParaRPr lang="es-AR" dirty="0"/>
                    </a:p>
                  </a:txBody>
                  <a:tcPr/>
                </a:tc>
                <a:tc>
                  <a:txBody>
                    <a:bodyPr/>
                    <a:lstStyle/>
                    <a:p>
                      <a:r>
                        <a:rPr lang="es-AR" dirty="0"/>
                        <a:t>7,8 ± 0,7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dirty="0"/>
                        <a:t>6,8 ± 0,4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dirty="0"/>
                        <a:t>0,2903</a:t>
                      </a:r>
                    </a:p>
                  </a:txBody>
                  <a:tcPr/>
                </a:tc>
                <a:extLst>
                  <a:ext uri="{0D108BD9-81ED-4DB2-BD59-A6C34878D82A}">
                    <a16:rowId xmlns:a16="http://schemas.microsoft.com/office/drawing/2014/main" val="3895845756"/>
                  </a:ext>
                </a:extLst>
              </a:tr>
              <a:tr h="370840">
                <a:tc>
                  <a:txBody>
                    <a:bodyPr/>
                    <a:lstStyle/>
                    <a:p>
                      <a:r>
                        <a:rPr lang="en-US" b="1" dirty="0"/>
                        <a:t>Number of siliques from the main raceme (#/pl)</a:t>
                      </a:r>
                      <a:endParaRPr lang="es-AR" b="1" dirty="0"/>
                    </a:p>
                  </a:txBody>
                  <a:tcPr/>
                </a:tc>
                <a:tc>
                  <a:txBody>
                    <a:bodyPr/>
                    <a:lstStyle/>
                    <a:p>
                      <a:r>
                        <a:rPr lang="es-AR" b="1" dirty="0"/>
                        <a:t>19 ± 1,0 a</a:t>
                      </a:r>
                    </a:p>
                    <a:p>
                      <a:endParaRPr lang="es-AR"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b="1" dirty="0"/>
                        <a:t>17 ± 0,3 b</a:t>
                      </a:r>
                    </a:p>
                    <a:p>
                      <a:endParaRPr lang="es-AR"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b="1" dirty="0"/>
                        <a:t>0,0316</a:t>
                      </a:r>
                    </a:p>
                    <a:p>
                      <a:endParaRPr lang="es-AR" b="1" dirty="0"/>
                    </a:p>
                  </a:txBody>
                  <a:tcPr/>
                </a:tc>
                <a:extLst>
                  <a:ext uri="{0D108BD9-81ED-4DB2-BD59-A6C34878D82A}">
                    <a16:rowId xmlns:a16="http://schemas.microsoft.com/office/drawing/2014/main" val="2421059604"/>
                  </a:ext>
                </a:extLst>
              </a:tr>
            </a:tbl>
          </a:graphicData>
        </a:graphic>
      </p:graphicFrame>
      <p:sp>
        <p:nvSpPr>
          <p:cNvPr id="11" name="CuadroTexto 10">
            <a:extLst>
              <a:ext uri="{FF2B5EF4-FFF2-40B4-BE49-F238E27FC236}">
                <a16:creationId xmlns:a16="http://schemas.microsoft.com/office/drawing/2014/main" id="{27EC4214-0F98-F0CA-AC6E-1B2E14F73CB0}"/>
              </a:ext>
            </a:extLst>
          </p:cNvPr>
          <p:cNvSpPr txBox="1"/>
          <p:nvPr/>
        </p:nvSpPr>
        <p:spPr>
          <a:xfrm>
            <a:off x="3688521" y="2024053"/>
            <a:ext cx="5724939" cy="646331"/>
          </a:xfrm>
          <a:prstGeom prst="rect">
            <a:avLst/>
          </a:prstGeom>
          <a:noFill/>
        </p:spPr>
        <p:txBody>
          <a:bodyPr wrap="square" rtlCol="0">
            <a:spAutoFit/>
          </a:bodyPr>
          <a:lstStyle/>
          <a:p>
            <a:r>
              <a:rPr lang="en-US" sz="3600" dirty="0">
                <a:latin typeface="+mj-lt"/>
              </a:rPr>
              <a:t>Canopy structure at harvest</a:t>
            </a:r>
          </a:p>
        </p:txBody>
      </p:sp>
      <p:sp>
        <p:nvSpPr>
          <p:cNvPr id="14" name="CuadroTexto 13">
            <a:extLst>
              <a:ext uri="{FF2B5EF4-FFF2-40B4-BE49-F238E27FC236}">
                <a16:creationId xmlns:a16="http://schemas.microsoft.com/office/drawing/2014/main" id="{858D3A15-230B-C7EC-5FC9-13C49B7E349B}"/>
              </a:ext>
            </a:extLst>
          </p:cNvPr>
          <p:cNvSpPr txBox="1"/>
          <p:nvPr/>
        </p:nvSpPr>
        <p:spPr>
          <a:xfrm>
            <a:off x="278297" y="5416170"/>
            <a:ext cx="11317354" cy="1200329"/>
          </a:xfrm>
          <a:prstGeom prst="rect">
            <a:avLst/>
          </a:prstGeom>
          <a:noFill/>
        </p:spPr>
        <p:txBody>
          <a:bodyPr wrap="square">
            <a:spAutoFit/>
          </a:bodyPr>
          <a:lstStyle/>
          <a:p>
            <a:r>
              <a:rPr lang="en-US" dirty="0" err="1"/>
              <a:t>Nujet</a:t>
            </a:r>
            <a:r>
              <a:rPr lang="en-US" dirty="0"/>
              <a:t> 400 had plants 25 cm taller, with significantly more siliques on the main raceme, and the first basal siliques were located taller in the canopy respect to Avanza 641. Despite the height, they did not lodge</a:t>
            </a:r>
          </a:p>
          <a:p>
            <a:r>
              <a:rPr lang="en-US" dirty="0"/>
              <a:t>Unlike 2021, branching did not differ significantly between genotypes.</a:t>
            </a:r>
          </a:p>
          <a:p>
            <a:r>
              <a:rPr lang="en-US" dirty="0"/>
              <a:t>In both, 2021 and 2022, the silique layer expanded by about 40-50 cm.</a:t>
            </a:r>
            <a:endParaRPr lang="es-AR" dirty="0"/>
          </a:p>
        </p:txBody>
      </p:sp>
    </p:spTree>
    <p:extLst>
      <p:ext uri="{BB962C8B-B14F-4D97-AF65-F5344CB8AC3E}">
        <p14:creationId xmlns:p14="http://schemas.microsoft.com/office/powerpoint/2010/main" val="3649581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55F32C05-22BC-B6C6-D2B8-5C6177DBACB7}"/>
              </a:ext>
            </a:extLst>
          </p:cNvPr>
          <p:cNvSpPr txBox="1"/>
          <p:nvPr/>
        </p:nvSpPr>
        <p:spPr>
          <a:xfrm>
            <a:off x="834888" y="59489"/>
            <a:ext cx="9753600" cy="646331"/>
          </a:xfrm>
          <a:prstGeom prst="rect">
            <a:avLst/>
          </a:prstGeom>
          <a:noFill/>
        </p:spPr>
        <p:txBody>
          <a:bodyPr wrap="square" rtlCol="0">
            <a:spAutoFit/>
          </a:bodyPr>
          <a:lstStyle/>
          <a:p>
            <a:pPr algn="ctr"/>
            <a:r>
              <a:rPr lang="en-US" sz="3600" dirty="0">
                <a:latin typeface="+mj-lt"/>
              </a:rPr>
              <a:t>Seed yield and its components</a:t>
            </a:r>
          </a:p>
        </p:txBody>
      </p:sp>
      <p:pic>
        <p:nvPicPr>
          <p:cNvPr id="5" name="Imagen 4">
            <a:extLst>
              <a:ext uri="{FF2B5EF4-FFF2-40B4-BE49-F238E27FC236}">
                <a16:creationId xmlns:a16="http://schemas.microsoft.com/office/drawing/2014/main" id="{22B0D919-2E4E-C8B9-BB72-D5E454F117B7}"/>
              </a:ext>
            </a:extLst>
          </p:cNvPr>
          <p:cNvPicPr>
            <a:picLocks noChangeAspect="1"/>
          </p:cNvPicPr>
          <p:nvPr/>
        </p:nvPicPr>
        <p:blipFill>
          <a:blip r:embed="rId2"/>
          <a:stretch>
            <a:fillRect/>
          </a:stretch>
        </p:blipFill>
        <p:spPr>
          <a:xfrm>
            <a:off x="34531" y="1284164"/>
            <a:ext cx="4227444" cy="2793541"/>
          </a:xfrm>
          <a:prstGeom prst="rect">
            <a:avLst/>
          </a:prstGeom>
        </p:spPr>
      </p:pic>
      <p:sp>
        <p:nvSpPr>
          <p:cNvPr id="6" name="CuadroTexto 5">
            <a:extLst>
              <a:ext uri="{FF2B5EF4-FFF2-40B4-BE49-F238E27FC236}">
                <a16:creationId xmlns:a16="http://schemas.microsoft.com/office/drawing/2014/main" id="{B7974B91-AB99-B9FA-C6A7-9D54C6AD58A9}"/>
              </a:ext>
            </a:extLst>
          </p:cNvPr>
          <p:cNvSpPr txBox="1"/>
          <p:nvPr/>
        </p:nvSpPr>
        <p:spPr>
          <a:xfrm>
            <a:off x="556591" y="637833"/>
            <a:ext cx="10668000" cy="338554"/>
          </a:xfrm>
          <a:prstGeom prst="rect">
            <a:avLst/>
          </a:prstGeom>
          <a:noFill/>
        </p:spPr>
        <p:txBody>
          <a:bodyPr wrap="square" rtlCol="0">
            <a:spAutoFit/>
          </a:bodyPr>
          <a:lstStyle/>
          <a:p>
            <a:r>
              <a:rPr lang="en-US" sz="1600" dirty="0"/>
              <a:t>Biomass was dried, weighted, hand-threshed. TSW was calculated from 200-seeds aliquot</a:t>
            </a:r>
            <a:endParaRPr lang="es-AR" sz="1600" dirty="0"/>
          </a:p>
        </p:txBody>
      </p:sp>
      <p:pic>
        <p:nvPicPr>
          <p:cNvPr id="7" name="Imagen 6">
            <a:extLst>
              <a:ext uri="{FF2B5EF4-FFF2-40B4-BE49-F238E27FC236}">
                <a16:creationId xmlns:a16="http://schemas.microsoft.com/office/drawing/2014/main" id="{06D05E07-2542-3181-BE05-C1D7299F84DE}"/>
              </a:ext>
            </a:extLst>
          </p:cNvPr>
          <p:cNvPicPr>
            <a:picLocks noChangeAspect="1"/>
          </p:cNvPicPr>
          <p:nvPr/>
        </p:nvPicPr>
        <p:blipFill>
          <a:blip r:embed="rId3"/>
          <a:stretch>
            <a:fillRect/>
          </a:stretch>
        </p:blipFill>
        <p:spPr>
          <a:xfrm>
            <a:off x="4385077" y="985932"/>
            <a:ext cx="7352517" cy="4940746"/>
          </a:xfrm>
          <a:prstGeom prst="rect">
            <a:avLst/>
          </a:prstGeom>
        </p:spPr>
      </p:pic>
      <p:sp>
        <p:nvSpPr>
          <p:cNvPr id="8" name="CuadroTexto 7">
            <a:extLst>
              <a:ext uri="{FF2B5EF4-FFF2-40B4-BE49-F238E27FC236}">
                <a16:creationId xmlns:a16="http://schemas.microsoft.com/office/drawing/2014/main" id="{2C81D467-FB25-7756-22FC-8C5DB1DF7D69}"/>
              </a:ext>
            </a:extLst>
          </p:cNvPr>
          <p:cNvSpPr txBox="1"/>
          <p:nvPr/>
        </p:nvSpPr>
        <p:spPr>
          <a:xfrm>
            <a:off x="331304" y="5873670"/>
            <a:ext cx="11529392" cy="923330"/>
          </a:xfrm>
          <a:prstGeom prst="rect">
            <a:avLst/>
          </a:prstGeom>
          <a:noFill/>
        </p:spPr>
        <p:txBody>
          <a:bodyPr wrap="square" rtlCol="0">
            <a:spAutoFit/>
          </a:bodyPr>
          <a:lstStyle/>
          <a:p>
            <a:r>
              <a:rPr lang="en-US" dirty="0"/>
              <a:t>Seed yield did not exceed that of 2021 </a:t>
            </a:r>
            <a:r>
              <a:rPr lang="es-AR" dirty="0"/>
              <a:t>(2200-2300 kg/ha) </a:t>
            </a:r>
            <a:r>
              <a:rPr lang="en-US" dirty="0"/>
              <a:t>despite having 40 more days of cycle</a:t>
            </a:r>
            <a:endParaRPr lang="es-AR" dirty="0"/>
          </a:p>
          <a:p>
            <a:r>
              <a:rPr lang="es-AR" dirty="0" err="1"/>
              <a:t>Harvest</a:t>
            </a:r>
            <a:r>
              <a:rPr lang="es-AR" dirty="0"/>
              <a:t> </a:t>
            </a:r>
            <a:r>
              <a:rPr lang="es-AR" dirty="0" err="1"/>
              <a:t>index</a:t>
            </a:r>
            <a:r>
              <a:rPr lang="es-AR" dirty="0"/>
              <a:t> </a:t>
            </a:r>
            <a:r>
              <a:rPr lang="es-AR" dirty="0" err="1"/>
              <a:t>was</a:t>
            </a:r>
            <a:r>
              <a:rPr lang="es-AR" dirty="0"/>
              <a:t> </a:t>
            </a:r>
            <a:r>
              <a:rPr lang="es-AR" dirty="0" err="1"/>
              <a:t>lower</a:t>
            </a:r>
            <a:r>
              <a:rPr lang="es-AR" dirty="0"/>
              <a:t> (0.18-0.20) </a:t>
            </a:r>
            <a:r>
              <a:rPr lang="es-AR" dirty="0" err="1"/>
              <a:t>than</a:t>
            </a:r>
            <a:r>
              <a:rPr lang="es-AR" dirty="0"/>
              <a:t> in 2021 (0.24) and USA (0.28-0.37) and Uruguay (0.23-0.34) </a:t>
            </a:r>
            <a:r>
              <a:rPr lang="es-AR" sz="1400" dirty="0" err="1"/>
              <a:t>Seepaul</a:t>
            </a:r>
            <a:r>
              <a:rPr lang="es-AR" sz="1400" dirty="0"/>
              <a:t> et al. (2021); </a:t>
            </a:r>
            <a:r>
              <a:rPr lang="es-AR" sz="1400" dirty="0" err="1"/>
              <a:t>Mazzilli</a:t>
            </a:r>
            <a:r>
              <a:rPr lang="es-AR" sz="1400" dirty="0"/>
              <a:t> &amp; Ernst (2020). </a:t>
            </a:r>
            <a:r>
              <a:rPr lang="es-AR" dirty="0" err="1"/>
              <a:t>Flowering</a:t>
            </a:r>
            <a:r>
              <a:rPr lang="es-AR" dirty="0"/>
              <a:t> at late </a:t>
            </a:r>
            <a:r>
              <a:rPr lang="es-AR" dirty="0" err="1"/>
              <a:t>July-early</a:t>
            </a:r>
            <a:r>
              <a:rPr lang="es-AR" dirty="0"/>
              <a:t> August </a:t>
            </a:r>
            <a:r>
              <a:rPr lang="es-AR" dirty="0" err="1"/>
              <a:t>doesn’t</a:t>
            </a:r>
            <a:r>
              <a:rPr lang="es-AR" dirty="0"/>
              <a:t> </a:t>
            </a:r>
            <a:r>
              <a:rPr lang="es-AR" dirty="0" err="1"/>
              <a:t>seem</a:t>
            </a:r>
            <a:r>
              <a:rPr lang="es-AR" dirty="0"/>
              <a:t> </a:t>
            </a:r>
            <a:r>
              <a:rPr lang="es-AR" dirty="0" err="1"/>
              <a:t>suitable</a:t>
            </a:r>
            <a:r>
              <a:rPr lang="es-AR" dirty="0"/>
              <a:t> </a:t>
            </a:r>
            <a:r>
              <a:rPr lang="es-AR" dirty="0" err="1"/>
              <a:t>for</a:t>
            </a:r>
            <a:r>
              <a:rPr lang="es-AR" dirty="0"/>
              <a:t> </a:t>
            </a:r>
            <a:r>
              <a:rPr lang="es-AR" dirty="0" err="1"/>
              <a:t>high</a:t>
            </a:r>
            <a:r>
              <a:rPr lang="es-AR" dirty="0"/>
              <a:t> </a:t>
            </a:r>
            <a:r>
              <a:rPr lang="es-AR" dirty="0" err="1"/>
              <a:t>productivity</a:t>
            </a:r>
            <a:r>
              <a:rPr lang="es-AR" dirty="0"/>
              <a:t> in Buenos Aires </a:t>
            </a:r>
          </a:p>
        </p:txBody>
      </p:sp>
      <p:sp>
        <p:nvSpPr>
          <p:cNvPr id="9" name="CuadroTexto 8">
            <a:extLst>
              <a:ext uri="{FF2B5EF4-FFF2-40B4-BE49-F238E27FC236}">
                <a16:creationId xmlns:a16="http://schemas.microsoft.com/office/drawing/2014/main" id="{4A08511A-E76A-C34A-343B-555DEFA137D0}"/>
              </a:ext>
            </a:extLst>
          </p:cNvPr>
          <p:cNvSpPr txBox="1"/>
          <p:nvPr/>
        </p:nvSpPr>
        <p:spPr>
          <a:xfrm>
            <a:off x="454406" y="4236591"/>
            <a:ext cx="3710609" cy="923330"/>
          </a:xfrm>
          <a:prstGeom prst="rect">
            <a:avLst/>
          </a:prstGeom>
          <a:noFill/>
        </p:spPr>
        <p:txBody>
          <a:bodyPr wrap="square" rtlCol="0">
            <a:spAutoFit/>
          </a:bodyPr>
          <a:lstStyle/>
          <a:p>
            <a:r>
              <a:rPr lang="es-AR" dirty="0"/>
              <a:t>2000-2300 kg </a:t>
            </a:r>
            <a:r>
              <a:rPr lang="es-AR" dirty="0" err="1"/>
              <a:t>seed</a:t>
            </a:r>
            <a:r>
              <a:rPr lang="es-AR" dirty="0"/>
              <a:t>/ha (DW) </a:t>
            </a:r>
          </a:p>
          <a:p>
            <a:r>
              <a:rPr lang="es-AR" dirty="0"/>
              <a:t>Similar in </a:t>
            </a:r>
            <a:r>
              <a:rPr lang="es-AR" dirty="0" err="1"/>
              <a:t>both</a:t>
            </a:r>
            <a:r>
              <a:rPr lang="es-AR" dirty="0"/>
              <a:t> </a:t>
            </a:r>
            <a:r>
              <a:rPr lang="es-AR" dirty="0" err="1"/>
              <a:t>genotypes</a:t>
            </a:r>
            <a:endParaRPr lang="es-AR" dirty="0"/>
          </a:p>
          <a:p>
            <a:r>
              <a:rPr lang="es-AR" dirty="0"/>
              <a:t>High </a:t>
            </a:r>
            <a:r>
              <a:rPr lang="es-AR" dirty="0" err="1"/>
              <a:t>variability</a:t>
            </a:r>
            <a:r>
              <a:rPr lang="es-AR" dirty="0"/>
              <a:t>, </a:t>
            </a:r>
            <a:r>
              <a:rPr lang="es-AR" dirty="0" err="1"/>
              <a:t>especially</a:t>
            </a:r>
            <a:r>
              <a:rPr lang="es-AR" dirty="0"/>
              <a:t> </a:t>
            </a:r>
            <a:r>
              <a:rPr lang="es-AR" dirty="0" err="1"/>
              <a:t>for</a:t>
            </a:r>
            <a:r>
              <a:rPr lang="es-AR" dirty="0"/>
              <a:t> Avanza</a:t>
            </a:r>
          </a:p>
        </p:txBody>
      </p:sp>
    </p:spTree>
    <p:extLst>
      <p:ext uri="{BB962C8B-B14F-4D97-AF65-F5344CB8AC3E}">
        <p14:creationId xmlns:p14="http://schemas.microsoft.com/office/powerpoint/2010/main" val="1651631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CA434F9F-D243-8402-0DB4-4540854AED25}"/>
              </a:ext>
            </a:extLst>
          </p:cNvPr>
          <p:cNvSpPr txBox="1"/>
          <p:nvPr/>
        </p:nvSpPr>
        <p:spPr>
          <a:xfrm>
            <a:off x="675863" y="198783"/>
            <a:ext cx="9753600" cy="1754326"/>
          </a:xfrm>
          <a:prstGeom prst="rect">
            <a:avLst/>
          </a:prstGeom>
          <a:noFill/>
        </p:spPr>
        <p:txBody>
          <a:bodyPr wrap="square" rtlCol="0">
            <a:spAutoFit/>
          </a:bodyPr>
          <a:lstStyle/>
          <a:p>
            <a:pPr algn="ctr"/>
            <a:r>
              <a:rPr lang="en-US" sz="3600" dirty="0">
                <a:latin typeface="+mj-lt"/>
              </a:rPr>
              <a:t>Seed composition</a:t>
            </a:r>
          </a:p>
          <a:p>
            <a:pPr algn="ctr"/>
            <a:r>
              <a:rPr lang="en-US" sz="3600" dirty="0">
                <a:latin typeface="+mj-lt"/>
              </a:rPr>
              <a:t>Crop productivity</a:t>
            </a:r>
          </a:p>
          <a:p>
            <a:pPr algn="ctr"/>
            <a:r>
              <a:rPr lang="en-US" sz="3600" dirty="0">
                <a:latin typeface="+mj-lt"/>
              </a:rPr>
              <a:t>Total biomass corrected by energy cost</a:t>
            </a:r>
          </a:p>
        </p:txBody>
      </p:sp>
      <p:pic>
        <p:nvPicPr>
          <p:cNvPr id="6" name="Imagen 5">
            <a:extLst>
              <a:ext uri="{FF2B5EF4-FFF2-40B4-BE49-F238E27FC236}">
                <a16:creationId xmlns:a16="http://schemas.microsoft.com/office/drawing/2014/main" id="{F013F3A7-594F-F1C3-55D7-0C4C3ECA3456}"/>
              </a:ext>
            </a:extLst>
          </p:cNvPr>
          <p:cNvPicPr>
            <a:picLocks noChangeAspect="1"/>
          </p:cNvPicPr>
          <p:nvPr/>
        </p:nvPicPr>
        <p:blipFill rotWithShape="1">
          <a:blip r:embed="rId2"/>
          <a:srcRect l="14645" t="37295" r="71715" b="39131"/>
          <a:stretch/>
        </p:blipFill>
        <p:spPr>
          <a:xfrm>
            <a:off x="864704" y="2177064"/>
            <a:ext cx="4462670" cy="4355567"/>
          </a:xfrm>
          <a:prstGeom prst="rect">
            <a:avLst/>
          </a:prstGeom>
        </p:spPr>
      </p:pic>
      <p:sp>
        <p:nvSpPr>
          <p:cNvPr id="7" name="CuadroTexto 6">
            <a:extLst>
              <a:ext uri="{FF2B5EF4-FFF2-40B4-BE49-F238E27FC236}">
                <a16:creationId xmlns:a16="http://schemas.microsoft.com/office/drawing/2014/main" id="{1DD44BA8-A592-11E6-ECCE-FD16987B6FBF}"/>
              </a:ext>
            </a:extLst>
          </p:cNvPr>
          <p:cNvSpPr txBox="1"/>
          <p:nvPr/>
        </p:nvSpPr>
        <p:spPr>
          <a:xfrm>
            <a:off x="6096000" y="5128591"/>
            <a:ext cx="4333463" cy="369332"/>
          </a:xfrm>
          <a:prstGeom prst="rect">
            <a:avLst/>
          </a:prstGeom>
          <a:noFill/>
        </p:spPr>
        <p:txBody>
          <a:bodyPr wrap="square" rtlCol="0">
            <a:spAutoFit/>
          </a:bodyPr>
          <a:lstStyle/>
          <a:p>
            <a:r>
              <a:rPr lang="es-AR" dirty="0" err="1"/>
              <a:t>Waiting</a:t>
            </a:r>
            <a:r>
              <a:rPr lang="es-AR" dirty="0"/>
              <a:t> </a:t>
            </a:r>
            <a:r>
              <a:rPr lang="es-AR" dirty="0" err="1"/>
              <a:t>for</a:t>
            </a:r>
            <a:r>
              <a:rPr lang="es-AR" dirty="0"/>
              <a:t> </a:t>
            </a:r>
            <a:r>
              <a:rPr lang="es-AR" dirty="0" err="1"/>
              <a:t>lab</a:t>
            </a:r>
            <a:r>
              <a:rPr lang="es-AR" dirty="0"/>
              <a:t> </a:t>
            </a:r>
            <a:r>
              <a:rPr lang="es-AR" dirty="0" err="1"/>
              <a:t>results</a:t>
            </a:r>
            <a:endParaRPr lang="es-AR" dirty="0"/>
          </a:p>
        </p:txBody>
      </p:sp>
    </p:spTree>
    <p:extLst>
      <p:ext uri="{BB962C8B-B14F-4D97-AF65-F5344CB8AC3E}">
        <p14:creationId xmlns:p14="http://schemas.microsoft.com/office/powerpoint/2010/main" val="2275001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101B455A-ABFE-1FE4-06BA-86A03366CBFB}"/>
              </a:ext>
            </a:extLst>
          </p:cNvPr>
          <p:cNvSpPr txBox="1"/>
          <p:nvPr/>
        </p:nvSpPr>
        <p:spPr>
          <a:xfrm>
            <a:off x="2835965" y="198783"/>
            <a:ext cx="6096000" cy="646331"/>
          </a:xfrm>
          <a:prstGeom prst="rect">
            <a:avLst/>
          </a:prstGeom>
          <a:noFill/>
        </p:spPr>
        <p:txBody>
          <a:bodyPr wrap="square" rtlCol="0">
            <a:spAutoFit/>
          </a:bodyPr>
          <a:lstStyle>
            <a:defPPr>
              <a:defRPr lang="es-AR"/>
            </a:defPPr>
            <a:lvl1pPr algn="ctr">
              <a:defRPr sz="3600">
                <a:latin typeface="+mj-lt"/>
              </a:defRPr>
            </a:lvl1pPr>
          </a:lstStyle>
          <a:p>
            <a:r>
              <a:rPr lang="en-US" dirty="0"/>
              <a:t>Soil organic matter after harvest</a:t>
            </a:r>
            <a:endParaRPr lang="es-AR" dirty="0"/>
          </a:p>
        </p:txBody>
      </p:sp>
      <p:sp>
        <p:nvSpPr>
          <p:cNvPr id="5" name="CuadroTexto 4">
            <a:extLst>
              <a:ext uri="{FF2B5EF4-FFF2-40B4-BE49-F238E27FC236}">
                <a16:creationId xmlns:a16="http://schemas.microsoft.com/office/drawing/2014/main" id="{B4A3CA23-3269-20B9-A2C9-53BCBC72A5D9}"/>
              </a:ext>
            </a:extLst>
          </p:cNvPr>
          <p:cNvSpPr txBox="1"/>
          <p:nvPr/>
        </p:nvSpPr>
        <p:spPr>
          <a:xfrm>
            <a:off x="344556" y="993913"/>
            <a:ext cx="11502887" cy="1200329"/>
          </a:xfrm>
          <a:prstGeom prst="rect">
            <a:avLst/>
          </a:prstGeom>
          <a:noFill/>
        </p:spPr>
        <p:txBody>
          <a:bodyPr wrap="square" rtlCol="0">
            <a:spAutoFit/>
          </a:bodyPr>
          <a:lstStyle/>
          <a:p>
            <a:r>
              <a:rPr lang="en-US" dirty="0"/>
              <a:t>-At 15 days after harvest, aerial biomass (straw) was cut with a mechanical mower, remaining on the surface, without tillage. </a:t>
            </a:r>
          </a:p>
          <a:p>
            <a:r>
              <a:rPr lang="en-US" dirty="0"/>
              <a:t>-At 30 days after harvest, soil was sampled (0-20 m depth) from the middle of each plot and sent to external lab for determining the content of </a:t>
            </a:r>
            <a:r>
              <a:rPr lang="en-US" dirty="0" err="1"/>
              <a:t>particulated</a:t>
            </a:r>
            <a:r>
              <a:rPr lang="en-US" dirty="0"/>
              <a:t> organic matter (newly incorporated organic matter)</a:t>
            </a:r>
            <a:endParaRPr lang="es-AR" dirty="0"/>
          </a:p>
        </p:txBody>
      </p:sp>
      <p:graphicFrame>
        <p:nvGraphicFramePr>
          <p:cNvPr id="6" name="Tabla 6">
            <a:extLst>
              <a:ext uri="{FF2B5EF4-FFF2-40B4-BE49-F238E27FC236}">
                <a16:creationId xmlns:a16="http://schemas.microsoft.com/office/drawing/2014/main" id="{CCF949B1-F36F-52DF-A8BC-F55CC70BE668}"/>
              </a:ext>
            </a:extLst>
          </p:cNvPr>
          <p:cNvGraphicFramePr>
            <a:graphicFrameLocks noGrp="1"/>
          </p:cNvGraphicFramePr>
          <p:nvPr>
            <p:extLst>
              <p:ext uri="{D42A27DB-BD31-4B8C-83A1-F6EECF244321}">
                <p14:modId xmlns:p14="http://schemas.microsoft.com/office/powerpoint/2010/main" val="1040028216"/>
              </p:ext>
            </p:extLst>
          </p:nvPr>
        </p:nvGraphicFramePr>
        <p:xfrm>
          <a:off x="3457345" y="2743200"/>
          <a:ext cx="5277308" cy="1371600"/>
        </p:xfrm>
        <a:graphic>
          <a:graphicData uri="http://schemas.openxmlformats.org/drawingml/2006/table">
            <a:tbl>
              <a:tblPr firstRow="1" bandRow="1">
                <a:tableStyleId>{5C22544A-7EE6-4342-B048-85BDC9FD1C3A}</a:tableStyleId>
              </a:tblPr>
              <a:tblGrid>
                <a:gridCol w="2567975">
                  <a:extLst>
                    <a:ext uri="{9D8B030D-6E8A-4147-A177-3AD203B41FA5}">
                      <a16:colId xmlns:a16="http://schemas.microsoft.com/office/drawing/2014/main" val="3843477667"/>
                    </a:ext>
                  </a:extLst>
                </a:gridCol>
                <a:gridCol w="2709333">
                  <a:extLst>
                    <a:ext uri="{9D8B030D-6E8A-4147-A177-3AD203B41FA5}">
                      <a16:colId xmlns:a16="http://schemas.microsoft.com/office/drawing/2014/main" val="2879151341"/>
                    </a:ext>
                  </a:extLst>
                </a:gridCol>
              </a:tblGrid>
              <a:tr h="370840">
                <a:tc gridSpan="2">
                  <a:txBody>
                    <a:bodyPr/>
                    <a:lstStyle/>
                    <a:p>
                      <a:pPr algn="ctr"/>
                      <a:r>
                        <a:rPr lang="es-AR" sz="2400" dirty="0" err="1"/>
                        <a:t>Particulated</a:t>
                      </a:r>
                      <a:r>
                        <a:rPr lang="es-AR" sz="2400" dirty="0"/>
                        <a:t> </a:t>
                      </a:r>
                      <a:r>
                        <a:rPr lang="es-AR" sz="2400" dirty="0" err="1"/>
                        <a:t>organic</a:t>
                      </a:r>
                      <a:r>
                        <a:rPr lang="es-AR" sz="2400" dirty="0"/>
                        <a:t> </a:t>
                      </a:r>
                      <a:r>
                        <a:rPr lang="es-AR" sz="2400" dirty="0" err="1"/>
                        <a:t>matter</a:t>
                      </a:r>
                      <a:r>
                        <a:rPr lang="es-AR" sz="2400" dirty="0"/>
                        <a:t> (%)</a:t>
                      </a:r>
                    </a:p>
                  </a:txBody>
                  <a:tcPr/>
                </a:tc>
                <a:tc hMerge="1">
                  <a:txBody>
                    <a:bodyPr/>
                    <a:lstStyle/>
                    <a:p>
                      <a:endParaRPr lang="es-AR" dirty="0"/>
                    </a:p>
                  </a:txBody>
                  <a:tcPr/>
                </a:tc>
                <a:extLst>
                  <a:ext uri="{0D108BD9-81ED-4DB2-BD59-A6C34878D82A}">
                    <a16:rowId xmlns:a16="http://schemas.microsoft.com/office/drawing/2014/main" val="2118115272"/>
                  </a:ext>
                </a:extLst>
              </a:tr>
              <a:tr h="370840">
                <a:tc>
                  <a:txBody>
                    <a:bodyPr/>
                    <a:lstStyle/>
                    <a:p>
                      <a:pPr algn="ctr"/>
                      <a:r>
                        <a:rPr lang="es-AR" sz="2400" b="1" dirty="0" err="1"/>
                        <a:t>Nujet</a:t>
                      </a:r>
                      <a:r>
                        <a:rPr lang="es-AR" sz="2400" b="1" dirty="0"/>
                        <a:t> 400</a:t>
                      </a:r>
                    </a:p>
                  </a:txBody>
                  <a:tcPr/>
                </a:tc>
                <a:tc>
                  <a:txBody>
                    <a:bodyPr/>
                    <a:lstStyle/>
                    <a:p>
                      <a:pPr algn="ctr"/>
                      <a:r>
                        <a:rPr lang="es-AR" sz="2400" b="1" dirty="0"/>
                        <a:t>Avanza 641</a:t>
                      </a:r>
                    </a:p>
                  </a:txBody>
                  <a:tcPr/>
                </a:tc>
                <a:extLst>
                  <a:ext uri="{0D108BD9-81ED-4DB2-BD59-A6C34878D82A}">
                    <a16:rowId xmlns:a16="http://schemas.microsoft.com/office/drawing/2014/main" val="2054727737"/>
                  </a:ext>
                </a:extLst>
              </a:tr>
              <a:tr h="370840">
                <a:tc>
                  <a:txBody>
                    <a:bodyPr/>
                    <a:lstStyle/>
                    <a:p>
                      <a:pPr algn="ctr"/>
                      <a:r>
                        <a:rPr lang="es-AR" sz="2400" b="1" dirty="0"/>
                        <a:t>0.49</a:t>
                      </a:r>
                    </a:p>
                  </a:txBody>
                  <a:tcPr/>
                </a:tc>
                <a:tc>
                  <a:txBody>
                    <a:bodyPr/>
                    <a:lstStyle/>
                    <a:p>
                      <a:pPr algn="ctr"/>
                      <a:r>
                        <a:rPr lang="es-AR" sz="2400" b="1" dirty="0"/>
                        <a:t>0.44</a:t>
                      </a:r>
                    </a:p>
                  </a:txBody>
                  <a:tcPr/>
                </a:tc>
                <a:extLst>
                  <a:ext uri="{0D108BD9-81ED-4DB2-BD59-A6C34878D82A}">
                    <a16:rowId xmlns:a16="http://schemas.microsoft.com/office/drawing/2014/main" val="3788967455"/>
                  </a:ext>
                </a:extLst>
              </a:tr>
            </a:tbl>
          </a:graphicData>
        </a:graphic>
      </p:graphicFrame>
      <p:sp>
        <p:nvSpPr>
          <p:cNvPr id="7" name="CuadroTexto 6">
            <a:extLst>
              <a:ext uri="{FF2B5EF4-FFF2-40B4-BE49-F238E27FC236}">
                <a16:creationId xmlns:a16="http://schemas.microsoft.com/office/drawing/2014/main" id="{F632BF65-A291-8EDB-D06B-A18A684C986B}"/>
              </a:ext>
            </a:extLst>
          </p:cNvPr>
          <p:cNvSpPr txBox="1"/>
          <p:nvPr/>
        </p:nvSpPr>
        <p:spPr>
          <a:xfrm>
            <a:off x="543340" y="5057865"/>
            <a:ext cx="11304103" cy="923330"/>
          </a:xfrm>
          <a:prstGeom prst="rect">
            <a:avLst/>
          </a:prstGeom>
          <a:noFill/>
        </p:spPr>
        <p:txBody>
          <a:bodyPr wrap="square" rtlCol="0">
            <a:spAutoFit/>
          </a:bodyPr>
          <a:lstStyle/>
          <a:p>
            <a:r>
              <a:rPr lang="en-US" dirty="0"/>
              <a:t>Values are higher than 2021 (0.33-0.26) and they are in line with soils under several years of agriculture (&lt; 0.5%). </a:t>
            </a:r>
          </a:p>
          <a:p>
            <a:r>
              <a:rPr lang="en-US" dirty="0"/>
              <a:t>The </a:t>
            </a:r>
            <a:r>
              <a:rPr lang="en-US" dirty="0" err="1"/>
              <a:t>particulated</a:t>
            </a:r>
            <a:r>
              <a:rPr lang="en-US" dirty="0"/>
              <a:t> organic matter is a short-term source of N because of the rapid mineralization, and is largely associated with higher yields of crops (Dominguez et al., 2006; </a:t>
            </a:r>
            <a:r>
              <a:rPr lang="en-US" dirty="0" err="1"/>
              <a:t>Imbellone</a:t>
            </a:r>
            <a:r>
              <a:rPr lang="en-US" dirty="0"/>
              <a:t> et al. 2010 INTA; </a:t>
            </a:r>
            <a:r>
              <a:rPr lang="en-US" dirty="0" err="1"/>
              <a:t>Sainz</a:t>
            </a:r>
            <a:r>
              <a:rPr lang="en-US" dirty="0"/>
              <a:t> </a:t>
            </a:r>
            <a:r>
              <a:rPr lang="en-US" dirty="0" err="1"/>
              <a:t>Rozas</a:t>
            </a:r>
            <a:r>
              <a:rPr lang="en-US" dirty="0"/>
              <a:t> et al 2011 IPNI)</a:t>
            </a:r>
            <a:endParaRPr lang="es-AR" dirty="0"/>
          </a:p>
        </p:txBody>
      </p:sp>
    </p:spTree>
    <p:extLst>
      <p:ext uri="{BB962C8B-B14F-4D97-AF65-F5344CB8AC3E}">
        <p14:creationId xmlns:p14="http://schemas.microsoft.com/office/powerpoint/2010/main" val="4013757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6" name="CuadroTexto 5"/>
          <p:cNvSpPr txBox="1"/>
          <p:nvPr/>
        </p:nvSpPr>
        <p:spPr>
          <a:xfrm>
            <a:off x="368298" y="3757961"/>
            <a:ext cx="6862253" cy="2758749"/>
          </a:xfrm>
          <a:prstGeom prst="rect">
            <a:avLst/>
          </a:prstGeom>
        </p:spPr>
        <p:txBody>
          <a:bodyPr vert="horz" lIns="91440" tIns="45720" rIns="91440" bIns="45720" rtlCol="0">
            <a:noAutofit/>
          </a:bodyPr>
          <a:lstStyle>
            <a:lvl1pPr marL="228600" indent="-228600">
              <a:lnSpc>
                <a:spcPct val="90000"/>
              </a:lnSpc>
              <a:spcBef>
                <a:spcPts val="1000"/>
              </a:spcBef>
              <a:buFont typeface="Arial" panose="020B0604020202020204" pitchFamily="34" charset="0"/>
              <a:buChar char="•"/>
              <a:defRPr sz="2800">
                <a:latin typeface="Calibri Light" panose="020F0302020204030204"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endParaRPr lang="en-US" dirty="0"/>
          </a:p>
        </p:txBody>
      </p:sp>
      <p:sp>
        <p:nvSpPr>
          <p:cNvPr id="7" name="Título 1"/>
          <p:cNvSpPr txBox="1">
            <a:spLocks/>
          </p:cNvSpPr>
          <p:nvPr/>
        </p:nvSpPr>
        <p:spPr>
          <a:xfrm>
            <a:off x="1524000" y="708159"/>
            <a:ext cx="9144000" cy="12052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AR" i="1" dirty="0" err="1"/>
              <a:t>Section</a:t>
            </a:r>
            <a:r>
              <a:rPr lang="es-AR" i="1" dirty="0"/>
              <a:t> B</a:t>
            </a:r>
          </a:p>
        </p:txBody>
      </p:sp>
      <p:sp>
        <p:nvSpPr>
          <p:cNvPr id="8" name="CuadroTexto 7"/>
          <p:cNvSpPr txBox="1"/>
          <p:nvPr/>
        </p:nvSpPr>
        <p:spPr>
          <a:xfrm>
            <a:off x="3937914" y="5565300"/>
            <a:ext cx="4041423" cy="369332"/>
          </a:xfrm>
          <a:prstGeom prst="rect">
            <a:avLst/>
          </a:prstGeom>
          <a:noFill/>
        </p:spPr>
        <p:txBody>
          <a:bodyPr wrap="square" rtlCol="0">
            <a:spAutoFit/>
          </a:bodyPr>
          <a:lstStyle/>
          <a:p>
            <a:pPr algn="ctr"/>
            <a:r>
              <a:rPr lang="es-AR" dirty="0" err="1"/>
              <a:t>Updated</a:t>
            </a:r>
            <a:r>
              <a:rPr lang="es-AR" dirty="0"/>
              <a:t> </a:t>
            </a:r>
            <a:r>
              <a:rPr lang="es-AR" dirty="0" err="1"/>
              <a:t>February</a:t>
            </a:r>
            <a:r>
              <a:rPr lang="es-AR" dirty="0"/>
              <a:t> 2023</a:t>
            </a:r>
          </a:p>
        </p:txBody>
      </p:sp>
      <p:sp>
        <p:nvSpPr>
          <p:cNvPr id="10" name="Título 1"/>
          <p:cNvSpPr txBox="1">
            <a:spLocks/>
          </p:cNvSpPr>
          <p:nvPr/>
        </p:nvSpPr>
        <p:spPr>
          <a:xfrm>
            <a:off x="1524000" y="2610323"/>
            <a:ext cx="9144000" cy="1637212"/>
          </a:xfrm>
          <a:prstGeom prst="rect">
            <a:avLst/>
          </a:prstGeom>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i="1" dirty="0"/>
              <a:t>Brassica </a:t>
            </a:r>
            <a:r>
              <a:rPr lang="en-US" i="1" dirty="0" err="1"/>
              <a:t>carinata</a:t>
            </a:r>
            <a:r>
              <a:rPr lang="en-US" i="1" dirty="0"/>
              <a:t> </a:t>
            </a:r>
            <a:r>
              <a:rPr lang="en-US" dirty="0"/>
              <a:t>phenology by sowing dates: Data collection for the construction of the  CRONOCARINATA model. </a:t>
            </a:r>
          </a:p>
        </p:txBody>
      </p:sp>
    </p:spTree>
    <p:extLst>
      <p:ext uri="{BB962C8B-B14F-4D97-AF65-F5344CB8AC3E}">
        <p14:creationId xmlns:p14="http://schemas.microsoft.com/office/powerpoint/2010/main" val="25155434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4257" y="218942"/>
            <a:ext cx="11997743" cy="811368"/>
          </a:xfrm>
        </p:spPr>
        <p:txBody>
          <a:bodyPr>
            <a:normAutofit fontScale="90000"/>
          </a:bodyPr>
          <a:lstStyle/>
          <a:p>
            <a:r>
              <a:rPr lang="es-AR" sz="4000" dirty="0" err="1"/>
              <a:t>Sowing</a:t>
            </a:r>
            <a:r>
              <a:rPr lang="es-AR" sz="4000" dirty="0"/>
              <a:t> dates: more </a:t>
            </a:r>
            <a:r>
              <a:rPr lang="es-AR" sz="4000" dirty="0" err="1"/>
              <a:t>early</a:t>
            </a:r>
            <a:r>
              <a:rPr lang="es-AR" sz="4000" dirty="0"/>
              <a:t> dates and </a:t>
            </a:r>
            <a:r>
              <a:rPr lang="es-AR" sz="4000" dirty="0" err="1"/>
              <a:t>genotypes</a:t>
            </a:r>
            <a:r>
              <a:rPr lang="es-AR" sz="4000" dirty="0"/>
              <a:t> </a:t>
            </a:r>
            <a:r>
              <a:rPr lang="es-AR" sz="4000" dirty="0" err="1"/>
              <a:t>than</a:t>
            </a:r>
            <a:r>
              <a:rPr lang="es-AR" sz="4000" dirty="0"/>
              <a:t> in 2021</a:t>
            </a:r>
          </a:p>
        </p:txBody>
      </p:sp>
      <p:graphicFrame>
        <p:nvGraphicFramePr>
          <p:cNvPr id="5" name="Tabla 4"/>
          <p:cNvGraphicFramePr>
            <a:graphicFrameLocks noGrp="1"/>
          </p:cNvGraphicFramePr>
          <p:nvPr>
            <p:extLst>
              <p:ext uri="{D42A27DB-BD31-4B8C-83A1-F6EECF244321}">
                <p14:modId xmlns:p14="http://schemas.microsoft.com/office/powerpoint/2010/main" val="2226840508"/>
              </p:ext>
            </p:extLst>
          </p:nvPr>
        </p:nvGraphicFramePr>
        <p:xfrm>
          <a:off x="476518" y="3637784"/>
          <a:ext cx="3721995" cy="2560320"/>
        </p:xfrm>
        <a:graphic>
          <a:graphicData uri="http://schemas.openxmlformats.org/drawingml/2006/table">
            <a:tbl>
              <a:tblPr firstRow="1" bandRow="1">
                <a:tableStyleId>{5C22544A-7EE6-4342-B048-85BDC9FD1C3A}</a:tableStyleId>
              </a:tblPr>
              <a:tblGrid>
                <a:gridCol w="1403362">
                  <a:extLst>
                    <a:ext uri="{9D8B030D-6E8A-4147-A177-3AD203B41FA5}">
                      <a16:colId xmlns:a16="http://schemas.microsoft.com/office/drawing/2014/main" val="20000"/>
                    </a:ext>
                  </a:extLst>
                </a:gridCol>
                <a:gridCol w="2318633">
                  <a:extLst>
                    <a:ext uri="{9D8B030D-6E8A-4147-A177-3AD203B41FA5}">
                      <a16:colId xmlns:a16="http://schemas.microsoft.com/office/drawing/2014/main" val="20001"/>
                    </a:ext>
                  </a:extLst>
                </a:gridCol>
              </a:tblGrid>
              <a:tr h="222541">
                <a:tc>
                  <a:txBody>
                    <a:bodyPr/>
                    <a:lstStyle/>
                    <a:p>
                      <a:r>
                        <a:rPr lang="es-AR" dirty="0" err="1"/>
                        <a:t>Sowing</a:t>
                      </a:r>
                      <a:endParaRPr lang="es-AR" dirty="0"/>
                    </a:p>
                  </a:txBody>
                  <a:tcPr/>
                </a:tc>
                <a:tc>
                  <a:txBody>
                    <a:bodyPr/>
                    <a:lstStyle/>
                    <a:p>
                      <a:r>
                        <a:rPr lang="es-AR" dirty="0"/>
                        <a:t>Dates</a:t>
                      </a:r>
                    </a:p>
                  </a:txBody>
                  <a:tcPr/>
                </a:tc>
                <a:extLst>
                  <a:ext uri="{0D108BD9-81ED-4DB2-BD59-A6C34878D82A}">
                    <a16:rowId xmlns:a16="http://schemas.microsoft.com/office/drawing/2014/main" val="10000"/>
                  </a:ext>
                </a:extLst>
              </a:tr>
              <a:tr h="354363">
                <a:tc>
                  <a:txBody>
                    <a:bodyPr/>
                    <a:lstStyle/>
                    <a:p>
                      <a:r>
                        <a:rPr lang="es-AR" dirty="0"/>
                        <a:t>SD1</a:t>
                      </a:r>
                    </a:p>
                  </a:txBody>
                  <a:tcPr/>
                </a:tc>
                <a:tc>
                  <a:txBody>
                    <a:bodyPr/>
                    <a:lstStyle/>
                    <a:p>
                      <a:r>
                        <a:rPr lang="en-US" sz="1800" dirty="0"/>
                        <a:t>12/5/2021</a:t>
                      </a:r>
                      <a:endParaRPr lang="es-AR" dirty="0"/>
                    </a:p>
                  </a:txBody>
                  <a:tcPr/>
                </a:tc>
                <a:extLst>
                  <a:ext uri="{0D108BD9-81ED-4DB2-BD59-A6C34878D82A}">
                    <a16:rowId xmlns:a16="http://schemas.microsoft.com/office/drawing/2014/main" val="10001"/>
                  </a:ext>
                </a:extLst>
              </a:tr>
              <a:tr h="354363">
                <a:tc>
                  <a:txBody>
                    <a:bodyPr/>
                    <a:lstStyle/>
                    <a:p>
                      <a:r>
                        <a:rPr lang="es-AR" dirty="0"/>
                        <a:t>SD2</a:t>
                      </a:r>
                    </a:p>
                  </a:txBody>
                  <a:tcPr/>
                </a:tc>
                <a:tc>
                  <a:txBody>
                    <a:bodyPr/>
                    <a:lstStyle/>
                    <a:p>
                      <a:r>
                        <a:rPr lang="en-US" sz="1800" dirty="0"/>
                        <a:t>1/6/2021</a:t>
                      </a:r>
                      <a:endParaRPr lang="es-AR" dirty="0"/>
                    </a:p>
                  </a:txBody>
                  <a:tcPr/>
                </a:tc>
                <a:extLst>
                  <a:ext uri="{0D108BD9-81ED-4DB2-BD59-A6C34878D82A}">
                    <a16:rowId xmlns:a16="http://schemas.microsoft.com/office/drawing/2014/main" val="10002"/>
                  </a:ext>
                </a:extLst>
              </a:tr>
              <a:tr h="354363">
                <a:tc>
                  <a:txBody>
                    <a:bodyPr/>
                    <a:lstStyle/>
                    <a:p>
                      <a:r>
                        <a:rPr lang="es-AR" dirty="0"/>
                        <a:t>SD3</a:t>
                      </a:r>
                    </a:p>
                  </a:txBody>
                  <a:tcPr/>
                </a:tc>
                <a:tc>
                  <a:txBody>
                    <a:bodyPr/>
                    <a:lstStyle/>
                    <a:p>
                      <a:r>
                        <a:rPr lang="en-US" sz="1800" dirty="0"/>
                        <a:t>23/6/2021</a:t>
                      </a:r>
                      <a:endParaRPr lang="es-AR" dirty="0"/>
                    </a:p>
                  </a:txBody>
                  <a:tcPr/>
                </a:tc>
                <a:extLst>
                  <a:ext uri="{0D108BD9-81ED-4DB2-BD59-A6C34878D82A}">
                    <a16:rowId xmlns:a16="http://schemas.microsoft.com/office/drawing/2014/main" val="10003"/>
                  </a:ext>
                </a:extLst>
              </a:tr>
              <a:tr h="354363">
                <a:tc>
                  <a:txBody>
                    <a:bodyPr/>
                    <a:lstStyle/>
                    <a:p>
                      <a:r>
                        <a:rPr lang="es-AR" dirty="0"/>
                        <a:t>SD4</a:t>
                      </a:r>
                    </a:p>
                  </a:txBody>
                  <a:tcPr/>
                </a:tc>
                <a:tc>
                  <a:txBody>
                    <a:bodyPr/>
                    <a:lstStyle/>
                    <a:p>
                      <a:r>
                        <a:rPr lang="en-US" sz="1800" dirty="0"/>
                        <a:t>16/7/2021</a:t>
                      </a:r>
                      <a:endParaRPr lang="es-AR" dirty="0"/>
                    </a:p>
                  </a:txBody>
                  <a:tcPr/>
                </a:tc>
                <a:extLst>
                  <a:ext uri="{0D108BD9-81ED-4DB2-BD59-A6C34878D82A}">
                    <a16:rowId xmlns:a16="http://schemas.microsoft.com/office/drawing/2014/main" val="10004"/>
                  </a:ext>
                </a:extLst>
              </a:tr>
              <a:tr h="354363">
                <a:tc>
                  <a:txBody>
                    <a:bodyPr/>
                    <a:lstStyle/>
                    <a:p>
                      <a:r>
                        <a:rPr lang="es-AR" dirty="0"/>
                        <a:t>SD5</a:t>
                      </a:r>
                    </a:p>
                  </a:txBody>
                  <a:tcPr/>
                </a:tc>
                <a:tc>
                  <a:txBody>
                    <a:bodyPr/>
                    <a:lstStyle/>
                    <a:p>
                      <a:r>
                        <a:rPr lang="en-US" sz="1800" dirty="0"/>
                        <a:t>29/7/2021</a:t>
                      </a:r>
                      <a:endParaRPr lang="es-AR" dirty="0"/>
                    </a:p>
                  </a:txBody>
                  <a:tcPr/>
                </a:tc>
                <a:extLst>
                  <a:ext uri="{0D108BD9-81ED-4DB2-BD59-A6C34878D82A}">
                    <a16:rowId xmlns:a16="http://schemas.microsoft.com/office/drawing/2014/main" val="10005"/>
                  </a:ext>
                </a:extLst>
              </a:tr>
              <a:tr h="354363">
                <a:tc>
                  <a:txBody>
                    <a:bodyPr/>
                    <a:lstStyle/>
                    <a:p>
                      <a:r>
                        <a:rPr lang="es-AR" dirty="0"/>
                        <a:t>SD6</a:t>
                      </a:r>
                    </a:p>
                  </a:txBody>
                  <a:tcPr/>
                </a:tc>
                <a:tc>
                  <a:txBody>
                    <a:bodyPr/>
                    <a:lstStyle/>
                    <a:p>
                      <a:r>
                        <a:rPr lang="en-US" sz="1800" dirty="0"/>
                        <a:t>20/8/2021</a:t>
                      </a:r>
                      <a:endParaRPr lang="es-AR" dirty="0"/>
                    </a:p>
                  </a:txBody>
                  <a:tcPr/>
                </a:tc>
                <a:extLst>
                  <a:ext uri="{0D108BD9-81ED-4DB2-BD59-A6C34878D82A}">
                    <a16:rowId xmlns:a16="http://schemas.microsoft.com/office/drawing/2014/main" val="10006"/>
                  </a:ext>
                </a:extLst>
              </a:tr>
            </a:tbl>
          </a:graphicData>
        </a:graphic>
      </p:graphicFrame>
      <p:sp>
        <p:nvSpPr>
          <p:cNvPr id="3" name="CuadroTexto 2"/>
          <p:cNvSpPr txBox="1"/>
          <p:nvPr/>
        </p:nvSpPr>
        <p:spPr>
          <a:xfrm>
            <a:off x="1429555" y="1162653"/>
            <a:ext cx="1403797" cy="646331"/>
          </a:xfrm>
          <a:prstGeom prst="rect">
            <a:avLst/>
          </a:prstGeom>
          <a:noFill/>
        </p:spPr>
        <p:txBody>
          <a:bodyPr wrap="square" rtlCol="0">
            <a:spAutoFit/>
          </a:bodyPr>
          <a:lstStyle/>
          <a:p>
            <a:pPr algn="ctr"/>
            <a:r>
              <a:rPr lang="es-AR" sz="3600" b="1" dirty="0">
                <a:latin typeface="+mj-lt"/>
              </a:rPr>
              <a:t>2021</a:t>
            </a:r>
          </a:p>
        </p:txBody>
      </p:sp>
      <p:graphicFrame>
        <p:nvGraphicFramePr>
          <p:cNvPr id="7" name="Tabla 6"/>
          <p:cNvGraphicFramePr>
            <a:graphicFrameLocks noGrp="1"/>
          </p:cNvGraphicFramePr>
          <p:nvPr>
            <p:extLst>
              <p:ext uri="{D42A27DB-BD31-4B8C-83A1-F6EECF244321}">
                <p14:modId xmlns:p14="http://schemas.microsoft.com/office/powerpoint/2010/main" val="770044012"/>
              </p:ext>
            </p:extLst>
          </p:nvPr>
        </p:nvGraphicFramePr>
        <p:xfrm>
          <a:off x="458633" y="1793720"/>
          <a:ext cx="3739880" cy="365760"/>
        </p:xfrm>
        <a:graphic>
          <a:graphicData uri="http://schemas.openxmlformats.org/drawingml/2006/table">
            <a:tbl>
              <a:tblPr firstRow="1" bandRow="1">
                <a:tableStyleId>{5C22544A-7EE6-4342-B048-85BDC9FD1C3A}</a:tableStyleId>
              </a:tblPr>
              <a:tblGrid>
                <a:gridCol w="1395925">
                  <a:extLst>
                    <a:ext uri="{9D8B030D-6E8A-4147-A177-3AD203B41FA5}">
                      <a16:colId xmlns:a16="http://schemas.microsoft.com/office/drawing/2014/main" val="20000"/>
                    </a:ext>
                  </a:extLst>
                </a:gridCol>
                <a:gridCol w="2343955">
                  <a:extLst>
                    <a:ext uri="{9D8B030D-6E8A-4147-A177-3AD203B41FA5}">
                      <a16:colId xmlns:a16="http://schemas.microsoft.com/office/drawing/2014/main" val="20001"/>
                    </a:ext>
                  </a:extLst>
                </a:gridCol>
              </a:tblGrid>
              <a:tr h="337855">
                <a:tc>
                  <a:txBody>
                    <a:bodyPr/>
                    <a:lstStyle/>
                    <a:p>
                      <a:r>
                        <a:rPr lang="es-AR" dirty="0" err="1"/>
                        <a:t>Genotypes</a:t>
                      </a:r>
                      <a:endParaRPr lang="es-AR" dirty="0"/>
                    </a:p>
                  </a:txBody>
                  <a:tcPr/>
                </a:tc>
                <a:tc>
                  <a:txBody>
                    <a:bodyPr/>
                    <a:lstStyle/>
                    <a:p>
                      <a:r>
                        <a:rPr lang="es-AR" dirty="0" err="1"/>
                        <a:t>Nujet</a:t>
                      </a:r>
                      <a:r>
                        <a:rPr lang="es-AR" baseline="0" dirty="0"/>
                        <a:t> 400; Avanza 641</a:t>
                      </a:r>
                      <a:endParaRPr lang="es-AR" dirty="0"/>
                    </a:p>
                  </a:txBody>
                  <a:tcPr/>
                </a:tc>
                <a:extLst>
                  <a:ext uri="{0D108BD9-81ED-4DB2-BD59-A6C34878D82A}">
                    <a16:rowId xmlns:a16="http://schemas.microsoft.com/office/drawing/2014/main" val="10000"/>
                  </a:ext>
                </a:extLst>
              </a:tr>
            </a:tbl>
          </a:graphicData>
        </a:graphic>
      </p:graphicFrame>
      <p:graphicFrame>
        <p:nvGraphicFramePr>
          <p:cNvPr id="8" name="Tabla 7"/>
          <p:cNvGraphicFramePr>
            <a:graphicFrameLocks noGrp="1"/>
          </p:cNvGraphicFramePr>
          <p:nvPr>
            <p:extLst>
              <p:ext uri="{D42A27DB-BD31-4B8C-83A1-F6EECF244321}">
                <p14:modId xmlns:p14="http://schemas.microsoft.com/office/powerpoint/2010/main" val="490065290"/>
              </p:ext>
            </p:extLst>
          </p:nvPr>
        </p:nvGraphicFramePr>
        <p:xfrm>
          <a:off x="4546245" y="1808984"/>
          <a:ext cx="7328077" cy="4389120"/>
        </p:xfrm>
        <a:graphic>
          <a:graphicData uri="http://schemas.openxmlformats.org/drawingml/2006/table">
            <a:tbl>
              <a:tblPr firstRow="1" bandRow="1">
                <a:tableStyleId>{93296810-A885-4BE3-A3E7-6D5BEEA58F35}</a:tableStyleId>
              </a:tblPr>
              <a:tblGrid>
                <a:gridCol w="1482989">
                  <a:extLst>
                    <a:ext uri="{9D8B030D-6E8A-4147-A177-3AD203B41FA5}">
                      <a16:colId xmlns:a16="http://schemas.microsoft.com/office/drawing/2014/main" val="20000"/>
                    </a:ext>
                  </a:extLst>
                </a:gridCol>
                <a:gridCol w="1492029">
                  <a:extLst>
                    <a:ext uri="{9D8B030D-6E8A-4147-A177-3AD203B41FA5}">
                      <a16:colId xmlns:a16="http://schemas.microsoft.com/office/drawing/2014/main" val="20001"/>
                    </a:ext>
                  </a:extLst>
                </a:gridCol>
                <a:gridCol w="4353059">
                  <a:extLst>
                    <a:ext uri="{9D8B030D-6E8A-4147-A177-3AD203B41FA5}">
                      <a16:colId xmlns:a16="http://schemas.microsoft.com/office/drawing/2014/main" val="20002"/>
                    </a:ext>
                  </a:extLst>
                </a:gridCol>
              </a:tblGrid>
              <a:tr h="335300">
                <a:tc>
                  <a:txBody>
                    <a:bodyPr/>
                    <a:lstStyle/>
                    <a:p>
                      <a:r>
                        <a:rPr lang="es-AR" dirty="0" err="1"/>
                        <a:t>Sowing</a:t>
                      </a:r>
                      <a:endParaRPr lang="es-AR" dirty="0"/>
                    </a:p>
                  </a:txBody>
                  <a:tcPr/>
                </a:tc>
                <a:tc>
                  <a:txBody>
                    <a:bodyPr/>
                    <a:lstStyle/>
                    <a:p>
                      <a:r>
                        <a:rPr lang="es-AR" baseline="0" dirty="0"/>
                        <a:t>Dates</a:t>
                      </a:r>
                    </a:p>
                  </a:txBody>
                  <a:tcPr/>
                </a:tc>
                <a:tc>
                  <a:txBody>
                    <a:bodyPr/>
                    <a:lstStyle/>
                    <a:p>
                      <a:r>
                        <a:rPr lang="es-AR" baseline="0" dirty="0" err="1"/>
                        <a:t>Genotypes</a:t>
                      </a:r>
                      <a:endParaRPr lang="es-AR" baseline="0" dirty="0"/>
                    </a:p>
                  </a:txBody>
                  <a:tcPr/>
                </a:tc>
                <a:extLst>
                  <a:ext uri="{0D108BD9-81ED-4DB2-BD59-A6C34878D82A}">
                    <a16:rowId xmlns:a16="http://schemas.microsoft.com/office/drawing/2014/main" val="10000"/>
                  </a:ext>
                </a:extLst>
              </a:tr>
              <a:tr h="335300">
                <a:tc>
                  <a:txBody>
                    <a:bodyPr/>
                    <a:lstStyle/>
                    <a:p>
                      <a:r>
                        <a:rPr lang="es-AR" dirty="0"/>
                        <a:t>SD1</a:t>
                      </a:r>
                    </a:p>
                  </a:txBody>
                  <a:tcPr/>
                </a:tc>
                <a:tc>
                  <a:txBody>
                    <a:bodyPr/>
                    <a:lstStyle/>
                    <a:p>
                      <a:r>
                        <a:rPr lang="es-AR" baseline="0" dirty="0"/>
                        <a:t>3/3/22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AR" dirty="0" err="1"/>
                        <a:t>Nujet</a:t>
                      </a:r>
                      <a:r>
                        <a:rPr lang="es-AR" baseline="0" dirty="0"/>
                        <a:t> 400; Avanza 641</a:t>
                      </a:r>
                    </a:p>
                  </a:txBody>
                  <a:tcPr/>
                </a:tc>
                <a:extLst>
                  <a:ext uri="{0D108BD9-81ED-4DB2-BD59-A6C34878D82A}">
                    <a16:rowId xmlns:a16="http://schemas.microsoft.com/office/drawing/2014/main" val="10001"/>
                  </a:ext>
                </a:extLst>
              </a:tr>
              <a:tr h="335300">
                <a:tc>
                  <a:txBody>
                    <a:bodyPr/>
                    <a:lstStyle/>
                    <a:p>
                      <a:r>
                        <a:rPr lang="es-AR" dirty="0"/>
                        <a:t>SD2</a:t>
                      </a:r>
                    </a:p>
                  </a:txBody>
                  <a:tcPr/>
                </a:tc>
                <a:tc>
                  <a:txBody>
                    <a:bodyPr/>
                    <a:lstStyle/>
                    <a:p>
                      <a:r>
                        <a:rPr lang="es-AR" baseline="0" dirty="0"/>
                        <a:t>17/3/22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AR" dirty="0" err="1"/>
                        <a:t>Nujet</a:t>
                      </a:r>
                      <a:r>
                        <a:rPr lang="es-AR" baseline="0" dirty="0"/>
                        <a:t> 400; Avanza 641</a:t>
                      </a:r>
                    </a:p>
                  </a:txBody>
                  <a:tcPr/>
                </a:tc>
                <a:extLst>
                  <a:ext uri="{0D108BD9-81ED-4DB2-BD59-A6C34878D82A}">
                    <a16:rowId xmlns:a16="http://schemas.microsoft.com/office/drawing/2014/main" val="10002"/>
                  </a:ext>
                </a:extLst>
              </a:tr>
              <a:tr h="335300">
                <a:tc>
                  <a:txBody>
                    <a:bodyPr/>
                    <a:lstStyle/>
                    <a:p>
                      <a:r>
                        <a:rPr lang="es-AR" dirty="0"/>
                        <a:t>SD3</a:t>
                      </a:r>
                    </a:p>
                  </a:txBody>
                  <a:tcPr/>
                </a:tc>
                <a:tc>
                  <a:txBody>
                    <a:bodyPr/>
                    <a:lstStyle/>
                    <a:p>
                      <a:r>
                        <a:rPr lang="es-AR" baseline="0" dirty="0"/>
                        <a:t>1/4/22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AR" dirty="0" err="1"/>
                        <a:t>Nujet</a:t>
                      </a:r>
                      <a:r>
                        <a:rPr lang="es-AR" baseline="0" dirty="0"/>
                        <a:t> 400; Avanza 641; E63; E 68; E87</a:t>
                      </a:r>
                    </a:p>
                  </a:txBody>
                  <a:tcPr/>
                </a:tc>
                <a:extLst>
                  <a:ext uri="{0D108BD9-81ED-4DB2-BD59-A6C34878D82A}">
                    <a16:rowId xmlns:a16="http://schemas.microsoft.com/office/drawing/2014/main" val="10003"/>
                  </a:ext>
                </a:extLst>
              </a:tr>
              <a:tr h="335300">
                <a:tc>
                  <a:txBody>
                    <a:bodyPr/>
                    <a:lstStyle/>
                    <a:p>
                      <a:r>
                        <a:rPr lang="es-AR" dirty="0"/>
                        <a:t>SD4</a:t>
                      </a:r>
                    </a:p>
                  </a:txBody>
                  <a:tcPr/>
                </a:tc>
                <a:tc>
                  <a:txBody>
                    <a:bodyPr/>
                    <a:lstStyle/>
                    <a:p>
                      <a:r>
                        <a:rPr lang="es-AR" baseline="0" dirty="0"/>
                        <a:t>13/4/22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AR" dirty="0" err="1"/>
                        <a:t>Nujet</a:t>
                      </a:r>
                      <a:r>
                        <a:rPr lang="es-AR" baseline="0" dirty="0"/>
                        <a:t> 400; Avanza 641; E63; E 68; E87</a:t>
                      </a:r>
                    </a:p>
                  </a:txBody>
                  <a:tcPr/>
                </a:tc>
                <a:extLst>
                  <a:ext uri="{0D108BD9-81ED-4DB2-BD59-A6C34878D82A}">
                    <a16:rowId xmlns:a16="http://schemas.microsoft.com/office/drawing/2014/main" val="10004"/>
                  </a:ext>
                </a:extLst>
              </a:tr>
              <a:tr h="335300">
                <a:tc>
                  <a:txBody>
                    <a:bodyPr/>
                    <a:lstStyle/>
                    <a:p>
                      <a:r>
                        <a:rPr lang="es-AR" dirty="0"/>
                        <a:t>SD5</a:t>
                      </a:r>
                    </a:p>
                  </a:txBody>
                  <a:tcPr/>
                </a:tc>
                <a:tc>
                  <a:txBody>
                    <a:bodyPr/>
                    <a:lstStyle/>
                    <a:p>
                      <a:r>
                        <a:rPr lang="es-AR" baseline="0" dirty="0"/>
                        <a:t>30/4/22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AR" dirty="0" err="1"/>
                        <a:t>Nujet</a:t>
                      </a:r>
                      <a:r>
                        <a:rPr lang="es-AR" baseline="0" dirty="0"/>
                        <a:t> 400; Avanza 641; E63; E 68; E87</a:t>
                      </a:r>
                    </a:p>
                  </a:txBody>
                  <a:tcPr/>
                </a:tc>
                <a:extLst>
                  <a:ext uri="{0D108BD9-81ED-4DB2-BD59-A6C34878D82A}">
                    <a16:rowId xmlns:a16="http://schemas.microsoft.com/office/drawing/2014/main" val="10005"/>
                  </a:ext>
                </a:extLst>
              </a:tr>
              <a:tr h="335300">
                <a:tc>
                  <a:txBody>
                    <a:bodyPr/>
                    <a:lstStyle/>
                    <a:p>
                      <a:r>
                        <a:rPr lang="es-AR" dirty="0"/>
                        <a:t>SD6</a:t>
                      </a:r>
                    </a:p>
                  </a:txBody>
                  <a:tcPr/>
                </a:tc>
                <a:tc>
                  <a:txBody>
                    <a:bodyPr/>
                    <a:lstStyle/>
                    <a:p>
                      <a:r>
                        <a:rPr lang="es-AR" baseline="0" dirty="0"/>
                        <a:t>11/5/22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AR" dirty="0" err="1"/>
                        <a:t>Nujet</a:t>
                      </a:r>
                      <a:r>
                        <a:rPr lang="es-AR" baseline="0" dirty="0"/>
                        <a:t> 400; Avanza 641; E63; E 68; E87</a:t>
                      </a:r>
                    </a:p>
                  </a:txBody>
                  <a:tcPr/>
                </a:tc>
                <a:extLst>
                  <a:ext uri="{0D108BD9-81ED-4DB2-BD59-A6C34878D82A}">
                    <a16:rowId xmlns:a16="http://schemas.microsoft.com/office/drawing/2014/main" val="10006"/>
                  </a:ext>
                </a:extLst>
              </a:tr>
              <a:tr h="335300">
                <a:tc>
                  <a:txBody>
                    <a:bodyPr/>
                    <a:lstStyle/>
                    <a:p>
                      <a:r>
                        <a:rPr lang="es-AR" dirty="0"/>
                        <a:t>SD7</a:t>
                      </a:r>
                    </a:p>
                  </a:txBody>
                  <a:tcPr/>
                </a:tc>
                <a:tc>
                  <a:txBody>
                    <a:bodyPr/>
                    <a:lstStyle/>
                    <a:p>
                      <a:r>
                        <a:rPr lang="es-AR" baseline="0" dirty="0"/>
                        <a:t>3/6/22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AR" dirty="0" err="1"/>
                        <a:t>Nujet</a:t>
                      </a:r>
                      <a:r>
                        <a:rPr lang="es-AR" baseline="0" dirty="0"/>
                        <a:t> 400; Avanza 641; E63; E 68; E87; E93</a:t>
                      </a:r>
                    </a:p>
                  </a:txBody>
                  <a:tcPr/>
                </a:tc>
                <a:extLst>
                  <a:ext uri="{0D108BD9-81ED-4DB2-BD59-A6C34878D82A}">
                    <a16:rowId xmlns:a16="http://schemas.microsoft.com/office/drawing/2014/main" val="10007"/>
                  </a:ext>
                </a:extLst>
              </a:tr>
              <a:tr h="335300">
                <a:tc>
                  <a:txBody>
                    <a:bodyPr/>
                    <a:lstStyle/>
                    <a:p>
                      <a:r>
                        <a:rPr lang="es-AR" dirty="0"/>
                        <a:t>SD8</a:t>
                      </a:r>
                    </a:p>
                  </a:txBody>
                  <a:tcPr/>
                </a:tc>
                <a:tc>
                  <a:txBody>
                    <a:bodyPr/>
                    <a:lstStyle/>
                    <a:p>
                      <a:r>
                        <a:rPr lang="es-AR" baseline="0" dirty="0"/>
                        <a:t>23/6/22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AR" dirty="0" err="1"/>
                        <a:t>Nujet</a:t>
                      </a:r>
                      <a:r>
                        <a:rPr lang="es-AR" baseline="0" dirty="0"/>
                        <a:t> 400; Avanza 641; E63; E 68; E87; E93</a:t>
                      </a:r>
                    </a:p>
                  </a:txBody>
                  <a:tcPr/>
                </a:tc>
                <a:extLst>
                  <a:ext uri="{0D108BD9-81ED-4DB2-BD59-A6C34878D82A}">
                    <a16:rowId xmlns:a16="http://schemas.microsoft.com/office/drawing/2014/main" val="10008"/>
                  </a:ext>
                </a:extLst>
              </a:tr>
              <a:tr h="335300">
                <a:tc>
                  <a:txBody>
                    <a:bodyPr/>
                    <a:lstStyle/>
                    <a:p>
                      <a:r>
                        <a:rPr lang="es-AR" i="0" dirty="0">
                          <a:solidFill>
                            <a:schemeClr val="tx1"/>
                          </a:solidFill>
                        </a:rPr>
                        <a:t>SD9</a:t>
                      </a:r>
                    </a:p>
                  </a:txBody>
                  <a:tcPr/>
                </a:tc>
                <a:tc>
                  <a:txBody>
                    <a:bodyPr/>
                    <a:lstStyle/>
                    <a:p>
                      <a:r>
                        <a:rPr lang="es-AR" i="0" baseline="0" dirty="0">
                          <a:solidFill>
                            <a:schemeClr val="tx1"/>
                          </a:solidFill>
                        </a:rPr>
                        <a:t>16/7/22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AR" dirty="0" err="1"/>
                        <a:t>Nujet</a:t>
                      </a:r>
                      <a:r>
                        <a:rPr lang="es-AR" baseline="0" dirty="0"/>
                        <a:t> 400; Avanza 641; E63; E 68; E87; E93</a:t>
                      </a:r>
                    </a:p>
                  </a:txBody>
                  <a:tcPr/>
                </a:tc>
                <a:extLst>
                  <a:ext uri="{0D108BD9-81ED-4DB2-BD59-A6C34878D82A}">
                    <a16:rowId xmlns:a16="http://schemas.microsoft.com/office/drawing/2014/main" val="10009"/>
                  </a:ext>
                </a:extLst>
              </a:tr>
              <a:tr h="335300">
                <a:tc>
                  <a:txBody>
                    <a:bodyPr/>
                    <a:lstStyle/>
                    <a:p>
                      <a:r>
                        <a:rPr lang="es-AR" i="1" dirty="0">
                          <a:solidFill>
                            <a:schemeClr val="tx1"/>
                          </a:solidFill>
                        </a:rPr>
                        <a:t>SD10</a:t>
                      </a:r>
                    </a:p>
                  </a:txBody>
                  <a:tcPr/>
                </a:tc>
                <a:tc>
                  <a:txBody>
                    <a:bodyPr/>
                    <a:lstStyle/>
                    <a:p>
                      <a:r>
                        <a:rPr lang="es-AR" i="1" baseline="0" dirty="0">
                          <a:solidFill>
                            <a:schemeClr val="tx1"/>
                          </a:solidFill>
                        </a:rPr>
                        <a:t>30/7/22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dirty="0" err="1"/>
                        <a:t>Nujet</a:t>
                      </a:r>
                      <a:r>
                        <a:rPr lang="es-AR" baseline="0" dirty="0"/>
                        <a:t> 400; Avanza 641; E63; E 68; E87; E93</a:t>
                      </a:r>
                    </a:p>
                  </a:txBody>
                  <a:tcPr/>
                </a:tc>
                <a:extLst>
                  <a:ext uri="{0D108BD9-81ED-4DB2-BD59-A6C34878D82A}">
                    <a16:rowId xmlns:a16="http://schemas.microsoft.com/office/drawing/2014/main" val="10010"/>
                  </a:ext>
                </a:extLst>
              </a:tr>
              <a:tr h="335300">
                <a:tc>
                  <a:txBody>
                    <a:bodyPr/>
                    <a:lstStyle/>
                    <a:p>
                      <a:r>
                        <a:rPr lang="es-AR" i="1" dirty="0">
                          <a:solidFill>
                            <a:schemeClr val="tx1"/>
                          </a:solidFill>
                        </a:rPr>
                        <a:t>SD11</a:t>
                      </a:r>
                    </a:p>
                  </a:txBody>
                  <a:tcPr/>
                </a:tc>
                <a:tc>
                  <a:txBody>
                    <a:bodyPr/>
                    <a:lstStyle/>
                    <a:p>
                      <a:r>
                        <a:rPr lang="es-AR" i="1" baseline="0" dirty="0">
                          <a:solidFill>
                            <a:schemeClr val="tx1"/>
                          </a:solidFill>
                        </a:rPr>
                        <a:t>19/8/22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dirty="0" err="1"/>
                        <a:t>Nujet</a:t>
                      </a:r>
                      <a:r>
                        <a:rPr lang="es-AR" baseline="0" dirty="0"/>
                        <a:t> 400; Avanza 641; E63; E 68; E87; E93</a:t>
                      </a:r>
                    </a:p>
                  </a:txBody>
                  <a:tcPr/>
                </a:tc>
                <a:extLst>
                  <a:ext uri="{0D108BD9-81ED-4DB2-BD59-A6C34878D82A}">
                    <a16:rowId xmlns:a16="http://schemas.microsoft.com/office/drawing/2014/main" val="10011"/>
                  </a:ext>
                </a:extLst>
              </a:tr>
            </a:tbl>
          </a:graphicData>
        </a:graphic>
      </p:graphicFrame>
      <p:sp>
        <p:nvSpPr>
          <p:cNvPr id="9" name="CuadroTexto 8"/>
          <p:cNvSpPr txBox="1"/>
          <p:nvPr/>
        </p:nvSpPr>
        <p:spPr>
          <a:xfrm>
            <a:off x="7197144" y="1162652"/>
            <a:ext cx="1403797" cy="646331"/>
          </a:xfrm>
          <a:prstGeom prst="rect">
            <a:avLst/>
          </a:prstGeom>
          <a:noFill/>
        </p:spPr>
        <p:txBody>
          <a:bodyPr wrap="square" rtlCol="0">
            <a:spAutoFit/>
          </a:bodyPr>
          <a:lstStyle/>
          <a:p>
            <a:pPr algn="ctr"/>
            <a:r>
              <a:rPr lang="es-AR" sz="3600" b="1" dirty="0">
                <a:latin typeface="+mj-lt"/>
              </a:rPr>
              <a:t>2022</a:t>
            </a:r>
          </a:p>
        </p:txBody>
      </p:sp>
    </p:spTree>
    <p:extLst>
      <p:ext uri="{BB962C8B-B14F-4D97-AF65-F5344CB8AC3E}">
        <p14:creationId xmlns:p14="http://schemas.microsoft.com/office/powerpoint/2010/main" val="2188446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C4EEEB9-34E9-4753-A7C1-A768D8CE46AD}"/>
              </a:ext>
            </a:extLst>
          </p:cNvPr>
          <p:cNvSpPr txBox="1"/>
          <p:nvPr/>
        </p:nvSpPr>
        <p:spPr>
          <a:xfrm>
            <a:off x="28918" y="132238"/>
            <a:ext cx="11719639" cy="1261884"/>
          </a:xfrm>
          <a:prstGeom prst="rect">
            <a:avLst/>
          </a:prstGeom>
          <a:noFill/>
        </p:spPr>
        <p:txBody>
          <a:bodyPr wrap="square" rtlCol="0">
            <a:spAutoFit/>
          </a:bodyPr>
          <a:lstStyle/>
          <a:p>
            <a:r>
              <a:rPr lang="en-US" sz="2800" u="sng" dirty="0"/>
              <a:t>Crop Stages</a:t>
            </a:r>
            <a:r>
              <a:rPr lang="en-US" sz="2800" dirty="0"/>
              <a:t>: </a:t>
            </a:r>
            <a:r>
              <a:rPr lang="en-US" sz="2400" dirty="0"/>
              <a:t>Sowing, Emergence, vegetative stage of Rosette (4 emerged leaves – V4), Visible Floral Bud, First Flowering, First Fruiting , Green grains, Colored Grains and Maturity, according to CETIOM scale for canola (</a:t>
            </a:r>
            <a:r>
              <a:rPr lang="en-US" sz="2400" dirty="0" err="1"/>
              <a:t>Arnoud</a:t>
            </a:r>
            <a:r>
              <a:rPr lang="en-US" sz="2400" dirty="0"/>
              <a:t> 1989)</a:t>
            </a:r>
          </a:p>
        </p:txBody>
      </p:sp>
      <p:grpSp>
        <p:nvGrpSpPr>
          <p:cNvPr id="5" name="Grupo 4"/>
          <p:cNvGrpSpPr/>
          <p:nvPr/>
        </p:nvGrpSpPr>
        <p:grpSpPr>
          <a:xfrm>
            <a:off x="1030311" y="2016071"/>
            <a:ext cx="9968248" cy="1920711"/>
            <a:chOff x="631065" y="2093342"/>
            <a:chExt cx="9968248" cy="1920711"/>
          </a:xfrm>
        </p:grpSpPr>
        <p:pic>
          <p:nvPicPr>
            <p:cNvPr id="6" name="Imagen 5"/>
            <p:cNvPicPr>
              <a:picLocks noChangeAspect="1"/>
            </p:cNvPicPr>
            <p:nvPr/>
          </p:nvPicPr>
          <p:blipFill>
            <a:blip r:embed="rId2"/>
            <a:stretch>
              <a:fillRect/>
            </a:stretch>
          </p:blipFill>
          <p:spPr>
            <a:xfrm>
              <a:off x="631065" y="2327990"/>
              <a:ext cx="671311" cy="839139"/>
            </a:xfrm>
            <a:prstGeom prst="rect">
              <a:avLst/>
            </a:prstGeom>
          </p:spPr>
        </p:pic>
        <p:pic>
          <p:nvPicPr>
            <p:cNvPr id="7" name="Imagen 6"/>
            <p:cNvPicPr>
              <a:picLocks noChangeAspect="1"/>
            </p:cNvPicPr>
            <p:nvPr/>
          </p:nvPicPr>
          <p:blipFill>
            <a:blip r:embed="rId3"/>
            <a:stretch>
              <a:fillRect/>
            </a:stretch>
          </p:blipFill>
          <p:spPr>
            <a:xfrm>
              <a:off x="1467588" y="2242266"/>
              <a:ext cx="736755" cy="924863"/>
            </a:xfrm>
            <a:prstGeom prst="rect">
              <a:avLst/>
            </a:prstGeom>
          </p:spPr>
        </p:pic>
        <p:pic>
          <p:nvPicPr>
            <p:cNvPr id="8" name="Imagen 7"/>
            <p:cNvPicPr>
              <a:picLocks noChangeAspect="1"/>
            </p:cNvPicPr>
            <p:nvPr/>
          </p:nvPicPr>
          <p:blipFill>
            <a:blip r:embed="rId4"/>
            <a:stretch>
              <a:fillRect/>
            </a:stretch>
          </p:blipFill>
          <p:spPr>
            <a:xfrm>
              <a:off x="2523520" y="2242266"/>
              <a:ext cx="1102721" cy="924863"/>
            </a:xfrm>
            <a:prstGeom prst="rect">
              <a:avLst/>
            </a:prstGeom>
          </p:spPr>
        </p:pic>
        <p:pic>
          <p:nvPicPr>
            <p:cNvPr id="9" name="Imagen 8"/>
            <p:cNvPicPr>
              <a:picLocks noChangeAspect="1"/>
            </p:cNvPicPr>
            <p:nvPr/>
          </p:nvPicPr>
          <p:blipFill>
            <a:blip r:embed="rId5"/>
            <a:stretch>
              <a:fillRect/>
            </a:stretch>
          </p:blipFill>
          <p:spPr>
            <a:xfrm>
              <a:off x="3713596" y="2242266"/>
              <a:ext cx="916212" cy="1058998"/>
            </a:xfrm>
            <a:prstGeom prst="rect">
              <a:avLst/>
            </a:prstGeom>
          </p:spPr>
        </p:pic>
        <p:pic>
          <p:nvPicPr>
            <p:cNvPr id="10" name="Imagen 9"/>
            <p:cNvPicPr>
              <a:picLocks noChangeAspect="1"/>
            </p:cNvPicPr>
            <p:nvPr/>
          </p:nvPicPr>
          <p:blipFill>
            <a:blip r:embed="rId6"/>
            <a:stretch>
              <a:fillRect/>
            </a:stretch>
          </p:blipFill>
          <p:spPr>
            <a:xfrm>
              <a:off x="4717163" y="2093342"/>
              <a:ext cx="1171575" cy="1304925"/>
            </a:xfrm>
            <a:prstGeom prst="rect">
              <a:avLst/>
            </a:prstGeom>
          </p:spPr>
        </p:pic>
        <p:pic>
          <p:nvPicPr>
            <p:cNvPr id="11" name="Imagen 10"/>
            <p:cNvPicPr>
              <a:picLocks noChangeAspect="1"/>
            </p:cNvPicPr>
            <p:nvPr/>
          </p:nvPicPr>
          <p:blipFill>
            <a:blip r:embed="rId7"/>
            <a:stretch>
              <a:fillRect/>
            </a:stretch>
          </p:blipFill>
          <p:spPr>
            <a:xfrm>
              <a:off x="6019130" y="2765717"/>
              <a:ext cx="2105025" cy="600075"/>
            </a:xfrm>
            <a:prstGeom prst="rect">
              <a:avLst/>
            </a:prstGeom>
          </p:spPr>
        </p:pic>
        <p:pic>
          <p:nvPicPr>
            <p:cNvPr id="12" name="Imagen 11"/>
            <p:cNvPicPr>
              <a:picLocks noChangeAspect="1"/>
            </p:cNvPicPr>
            <p:nvPr/>
          </p:nvPicPr>
          <p:blipFill>
            <a:blip r:embed="rId8"/>
            <a:stretch>
              <a:fillRect/>
            </a:stretch>
          </p:blipFill>
          <p:spPr>
            <a:xfrm>
              <a:off x="8254547" y="2693066"/>
              <a:ext cx="2102544" cy="705201"/>
            </a:xfrm>
            <a:prstGeom prst="rect">
              <a:avLst/>
            </a:prstGeom>
          </p:spPr>
        </p:pic>
        <p:sp>
          <p:nvSpPr>
            <p:cNvPr id="13" name="CuadroTexto 12"/>
            <p:cNvSpPr txBox="1"/>
            <p:nvPr/>
          </p:nvSpPr>
          <p:spPr>
            <a:xfrm>
              <a:off x="837127" y="3644721"/>
              <a:ext cx="9762186" cy="369332"/>
            </a:xfrm>
            <a:prstGeom prst="rect">
              <a:avLst/>
            </a:prstGeom>
            <a:noFill/>
          </p:spPr>
          <p:txBody>
            <a:bodyPr wrap="square" rtlCol="0">
              <a:spAutoFit/>
            </a:bodyPr>
            <a:lstStyle/>
            <a:p>
              <a:r>
                <a:rPr lang="es-AR" b="1" dirty="0" err="1"/>
                <a:t>Em</a:t>
              </a:r>
              <a:r>
                <a:rPr lang="es-AR" b="1" dirty="0"/>
                <a:t>           V4              FB                    FF                 </a:t>
              </a:r>
              <a:r>
                <a:rPr lang="es-AR" b="1" dirty="0" err="1"/>
                <a:t>FFr</a:t>
              </a:r>
              <a:r>
                <a:rPr lang="es-AR" b="1" dirty="0"/>
                <a:t>                </a:t>
              </a:r>
              <a:r>
                <a:rPr lang="es-AR" b="1" dirty="0" err="1"/>
                <a:t>Firm</a:t>
              </a:r>
              <a:r>
                <a:rPr lang="es-AR" b="1" dirty="0"/>
                <a:t> Green </a:t>
              </a:r>
              <a:r>
                <a:rPr lang="es-AR" b="1" dirty="0" err="1"/>
                <a:t>grain</a:t>
              </a:r>
              <a:r>
                <a:rPr lang="es-AR" b="1" dirty="0"/>
                <a:t>            </a:t>
              </a:r>
              <a:r>
                <a:rPr lang="es-AR" b="1" dirty="0" err="1"/>
                <a:t>Coloured</a:t>
              </a:r>
              <a:r>
                <a:rPr lang="es-AR" b="1" dirty="0"/>
                <a:t> </a:t>
              </a:r>
              <a:r>
                <a:rPr lang="es-AR" b="1" dirty="0" err="1"/>
                <a:t>grain</a:t>
              </a:r>
              <a:r>
                <a:rPr lang="es-AR" b="1" dirty="0"/>
                <a:t>                             </a:t>
              </a:r>
            </a:p>
          </p:txBody>
        </p:sp>
      </p:grpSp>
      <p:pic>
        <p:nvPicPr>
          <p:cNvPr id="14" name="Imagen 13"/>
          <p:cNvPicPr>
            <a:picLocks noChangeAspect="1"/>
          </p:cNvPicPr>
          <p:nvPr/>
        </p:nvPicPr>
        <p:blipFill>
          <a:blip r:embed="rId9"/>
          <a:stretch>
            <a:fillRect/>
          </a:stretch>
        </p:blipFill>
        <p:spPr>
          <a:xfrm>
            <a:off x="5845071" y="4111871"/>
            <a:ext cx="885825" cy="933450"/>
          </a:xfrm>
          <a:prstGeom prst="rect">
            <a:avLst/>
          </a:prstGeom>
        </p:spPr>
      </p:pic>
      <p:sp>
        <p:nvSpPr>
          <p:cNvPr id="15" name="CuadroTexto 14"/>
          <p:cNvSpPr txBox="1"/>
          <p:nvPr/>
        </p:nvSpPr>
        <p:spPr>
          <a:xfrm>
            <a:off x="6738747" y="4154998"/>
            <a:ext cx="4533362" cy="646331"/>
          </a:xfrm>
          <a:prstGeom prst="rect">
            <a:avLst/>
          </a:prstGeom>
          <a:noFill/>
        </p:spPr>
        <p:txBody>
          <a:bodyPr wrap="square" rtlCol="0">
            <a:spAutoFit/>
          </a:bodyPr>
          <a:lstStyle/>
          <a:p>
            <a:r>
              <a:rPr lang="es-AR" dirty="0"/>
              <a:t>As </a:t>
            </a:r>
            <a:r>
              <a:rPr lang="es-AR" dirty="0" err="1"/>
              <a:t>mustard</a:t>
            </a:r>
            <a:r>
              <a:rPr lang="es-AR" dirty="0"/>
              <a:t> </a:t>
            </a:r>
            <a:r>
              <a:rPr lang="es-AR" dirty="0" err="1"/>
              <a:t>seed</a:t>
            </a:r>
            <a:r>
              <a:rPr lang="es-AR" dirty="0"/>
              <a:t> color </a:t>
            </a:r>
            <a:r>
              <a:rPr lang="es-AR" dirty="0" err="1"/>
              <a:t>is</a:t>
            </a:r>
            <a:r>
              <a:rPr lang="es-AR" dirty="0"/>
              <a:t> light </a:t>
            </a:r>
            <a:r>
              <a:rPr lang="es-AR" dirty="0" err="1"/>
              <a:t>yellow</a:t>
            </a:r>
            <a:r>
              <a:rPr lang="es-AR" dirty="0"/>
              <a:t>, ‘</a:t>
            </a:r>
            <a:r>
              <a:rPr lang="es-AR" dirty="0" err="1"/>
              <a:t>coloured</a:t>
            </a:r>
            <a:r>
              <a:rPr lang="es-AR" dirty="0"/>
              <a:t> </a:t>
            </a:r>
            <a:r>
              <a:rPr lang="es-AR" dirty="0" err="1"/>
              <a:t>grain</a:t>
            </a:r>
            <a:r>
              <a:rPr lang="es-AR" dirty="0"/>
              <a:t>’ </a:t>
            </a:r>
            <a:r>
              <a:rPr lang="es-AR" dirty="0" err="1"/>
              <a:t>stage</a:t>
            </a:r>
            <a:r>
              <a:rPr lang="es-AR" dirty="0"/>
              <a:t> </a:t>
            </a:r>
            <a:r>
              <a:rPr lang="es-AR" dirty="0" err="1"/>
              <a:t>is</a:t>
            </a:r>
            <a:r>
              <a:rPr lang="es-AR" dirty="0"/>
              <a:t> a bit </a:t>
            </a:r>
            <a:r>
              <a:rPr lang="es-AR" dirty="0" err="1"/>
              <a:t>difficult</a:t>
            </a:r>
            <a:r>
              <a:rPr lang="es-AR" dirty="0"/>
              <a:t> </a:t>
            </a:r>
            <a:r>
              <a:rPr lang="es-AR" dirty="0" err="1"/>
              <a:t>to</a:t>
            </a:r>
            <a:r>
              <a:rPr lang="es-AR" dirty="0"/>
              <a:t> </a:t>
            </a:r>
            <a:r>
              <a:rPr lang="es-AR" dirty="0" err="1"/>
              <a:t>distinguish</a:t>
            </a:r>
            <a:r>
              <a:rPr lang="es-AR" dirty="0"/>
              <a:t> </a:t>
            </a:r>
          </a:p>
        </p:txBody>
      </p:sp>
      <p:sp>
        <p:nvSpPr>
          <p:cNvPr id="16" name="CuadroTexto 15">
            <a:extLst>
              <a:ext uri="{FF2B5EF4-FFF2-40B4-BE49-F238E27FC236}">
                <a16:creationId xmlns:a16="http://schemas.microsoft.com/office/drawing/2014/main" id="{F8197503-A11A-437C-89A9-D447571637A2}"/>
              </a:ext>
            </a:extLst>
          </p:cNvPr>
          <p:cNvSpPr txBox="1"/>
          <p:nvPr/>
        </p:nvSpPr>
        <p:spPr>
          <a:xfrm>
            <a:off x="328413" y="5312125"/>
            <a:ext cx="11578106" cy="1077218"/>
          </a:xfrm>
          <a:prstGeom prst="rect">
            <a:avLst/>
          </a:prstGeom>
          <a:noFill/>
        </p:spPr>
        <p:txBody>
          <a:bodyPr wrap="square" rtlCol="0">
            <a:spAutoFit/>
          </a:bodyPr>
          <a:lstStyle/>
          <a:p>
            <a:r>
              <a:rPr lang="en-US" sz="2400" dirty="0"/>
              <a:t>Duration was measured in calendar days and thermal time (degree days - °Cd ) using a base temperature of 0°C</a:t>
            </a:r>
          </a:p>
          <a:p>
            <a:r>
              <a:rPr lang="en-US" sz="1600" dirty="0"/>
              <a:t>Other authors use </a:t>
            </a:r>
            <a:r>
              <a:rPr lang="en-US" sz="1600" dirty="0" err="1"/>
              <a:t>Tbase</a:t>
            </a:r>
            <a:r>
              <a:rPr lang="en-US" sz="1600" dirty="0"/>
              <a:t> 4-4.5 (</a:t>
            </a:r>
            <a:r>
              <a:rPr lang="en-US" sz="1600" dirty="0" err="1"/>
              <a:t>Seepaul</a:t>
            </a:r>
            <a:r>
              <a:rPr lang="en-US" sz="1600" dirty="0"/>
              <a:t> et al. 2021) but </a:t>
            </a:r>
            <a:r>
              <a:rPr lang="en-US" sz="1600" dirty="0" err="1"/>
              <a:t>Mazzilli</a:t>
            </a:r>
            <a:r>
              <a:rPr lang="en-US" sz="1600" dirty="0"/>
              <a:t> didn’t find differences using 0°C  in Uruguay</a:t>
            </a:r>
          </a:p>
        </p:txBody>
      </p:sp>
      <p:sp>
        <p:nvSpPr>
          <p:cNvPr id="17" name="Rectángulo redondeado 16"/>
          <p:cNvSpPr/>
          <p:nvPr/>
        </p:nvSpPr>
        <p:spPr>
          <a:xfrm>
            <a:off x="682581" y="1821969"/>
            <a:ext cx="10522040" cy="2248764"/>
          </a:xfrm>
          <a:prstGeom prst="round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16322142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upo 27"/>
          <p:cNvGrpSpPr/>
          <p:nvPr/>
        </p:nvGrpSpPr>
        <p:grpSpPr>
          <a:xfrm>
            <a:off x="6892065" y="0"/>
            <a:ext cx="5130641" cy="6858000"/>
            <a:chOff x="6892065" y="0"/>
            <a:chExt cx="5130641" cy="685800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2065" y="0"/>
              <a:ext cx="5130641" cy="6858000"/>
            </a:xfrm>
            <a:prstGeom prst="rect">
              <a:avLst/>
            </a:prstGeom>
          </p:spPr>
        </p:pic>
        <p:sp>
          <p:nvSpPr>
            <p:cNvPr id="7" name="CuadroTexto 6"/>
            <p:cNvSpPr txBox="1"/>
            <p:nvPr/>
          </p:nvSpPr>
          <p:spPr>
            <a:xfrm>
              <a:off x="10059127" y="0"/>
              <a:ext cx="1963579" cy="338554"/>
            </a:xfrm>
            <a:prstGeom prst="rect">
              <a:avLst/>
            </a:prstGeom>
            <a:noFill/>
          </p:spPr>
          <p:txBody>
            <a:bodyPr wrap="square" rtlCol="0">
              <a:spAutoFit/>
            </a:bodyPr>
            <a:lstStyle/>
            <a:p>
              <a:r>
                <a:rPr lang="es-AR" sz="1600" b="1" i="1" dirty="0" err="1"/>
                <a:t>Photo</a:t>
              </a:r>
              <a:r>
                <a:rPr lang="es-AR" sz="1600" b="1" i="1" dirty="0"/>
                <a:t>: June 29, 2022</a:t>
              </a:r>
            </a:p>
          </p:txBody>
        </p:sp>
        <p:sp>
          <p:nvSpPr>
            <p:cNvPr id="8" name="CuadroTexto 7"/>
            <p:cNvSpPr txBox="1"/>
            <p:nvPr/>
          </p:nvSpPr>
          <p:spPr>
            <a:xfrm>
              <a:off x="7022128" y="307899"/>
              <a:ext cx="1619596" cy="646331"/>
            </a:xfrm>
            <a:prstGeom prst="rect">
              <a:avLst/>
            </a:prstGeom>
            <a:noFill/>
          </p:spPr>
          <p:txBody>
            <a:bodyPr wrap="square" rtlCol="0">
              <a:spAutoFit/>
            </a:bodyPr>
            <a:lstStyle/>
            <a:p>
              <a:r>
                <a:rPr lang="es-AR" b="1" dirty="0"/>
                <a:t>SD1 (</a:t>
              </a:r>
              <a:r>
                <a:rPr lang="es-AR" b="1" dirty="0" err="1"/>
                <a:t>March</a:t>
              </a:r>
              <a:r>
                <a:rPr lang="es-AR" b="1" dirty="0"/>
                <a:t> 3) at </a:t>
              </a:r>
              <a:r>
                <a:rPr lang="es-AR" b="1" dirty="0" err="1"/>
                <a:t>Fruiting</a:t>
              </a:r>
              <a:endParaRPr lang="es-AR" b="1" dirty="0"/>
            </a:p>
          </p:txBody>
        </p:sp>
        <p:cxnSp>
          <p:nvCxnSpPr>
            <p:cNvPr id="10" name="Conector recto de flecha 9"/>
            <p:cNvCxnSpPr/>
            <p:nvPr/>
          </p:nvCxnSpPr>
          <p:spPr>
            <a:xfrm flipH="1">
              <a:off x="7495504" y="954230"/>
              <a:ext cx="515155" cy="41093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CuadroTexto 11"/>
            <p:cNvSpPr txBox="1"/>
            <p:nvPr/>
          </p:nvSpPr>
          <p:spPr>
            <a:xfrm>
              <a:off x="10123522" y="1503660"/>
              <a:ext cx="1619596" cy="369332"/>
            </a:xfrm>
            <a:prstGeom prst="rect">
              <a:avLst/>
            </a:prstGeom>
            <a:noFill/>
          </p:spPr>
          <p:txBody>
            <a:bodyPr wrap="square" rtlCol="0">
              <a:spAutoFit/>
            </a:bodyPr>
            <a:lstStyle/>
            <a:p>
              <a:r>
                <a:rPr lang="es-AR" b="1" dirty="0" err="1"/>
                <a:t>Very</a:t>
              </a:r>
              <a:r>
                <a:rPr lang="es-AR" b="1" dirty="0"/>
                <a:t> </a:t>
              </a:r>
              <a:r>
                <a:rPr lang="es-AR" b="1" dirty="0" err="1"/>
                <a:t>tall</a:t>
              </a:r>
              <a:r>
                <a:rPr lang="es-AR" b="1" dirty="0"/>
                <a:t> </a:t>
              </a:r>
              <a:r>
                <a:rPr lang="es-AR" b="1" dirty="0" err="1"/>
                <a:t>plants</a:t>
              </a:r>
              <a:endParaRPr lang="es-AR" b="1" dirty="0"/>
            </a:p>
          </p:txBody>
        </p:sp>
        <p:sp>
          <p:nvSpPr>
            <p:cNvPr id="13" name="CuadroTexto 12"/>
            <p:cNvSpPr txBox="1"/>
            <p:nvPr/>
          </p:nvSpPr>
          <p:spPr>
            <a:xfrm>
              <a:off x="9233878" y="5523318"/>
              <a:ext cx="1462899" cy="646331"/>
            </a:xfrm>
            <a:prstGeom prst="rect">
              <a:avLst/>
            </a:prstGeom>
            <a:solidFill>
              <a:schemeClr val="bg1"/>
            </a:solidFill>
          </p:spPr>
          <p:txBody>
            <a:bodyPr wrap="square" rtlCol="0">
              <a:spAutoFit/>
            </a:bodyPr>
            <a:lstStyle/>
            <a:p>
              <a:r>
                <a:rPr lang="es-AR" b="1" dirty="0" err="1"/>
                <a:t>Support</a:t>
              </a:r>
              <a:r>
                <a:rPr lang="es-AR" b="1" dirty="0"/>
                <a:t> </a:t>
              </a:r>
              <a:r>
                <a:rPr lang="es-AR" b="1" dirty="0" err="1"/>
                <a:t>to</a:t>
              </a:r>
              <a:r>
                <a:rPr lang="es-AR" b="1" dirty="0"/>
                <a:t> </a:t>
              </a:r>
              <a:r>
                <a:rPr lang="es-AR" b="1" dirty="0" err="1"/>
                <a:t>avoid</a:t>
              </a:r>
              <a:r>
                <a:rPr lang="es-AR" b="1" dirty="0"/>
                <a:t> </a:t>
              </a:r>
              <a:r>
                <a:rPr lang="es-AR" b="1" dirty="0" err="1"/>
                <a:t>lodging</a:t>
              </a:r>
              <a:endParaRPr lang="es-AR" b="1" dirty="0"/>
            </a:p>
          </p:txBody>
        </p:sp>
        <p:cxnSp>
          <p:nvCxnSpPr>
            <p:cNvPr id="16" name="Conector recto de flecha 15"/>
            <p:cNvCxnSpPr/>
            <p:nvPr/>
          </p:nvCxnSpPr>
          <p:spPr>
            <a:xfrm flipV="1">
              <a:off x="9671107" y="4153174"/>
              <a:ext cx="709487" cy="1370146"/>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5" name="CuadroTexto 4"/>
          <p:cNvSpPr txBox="1"/>
          <p:nvPr/>
        </p:nvSpPr>
        <p:spPr>
          <a:xfrm>
            <a:off x="1843167" y="307899"/>
            <a:ext cx="1661375" cy="307777"/>
          </a:xfrm>
          <a:prstGeom prst="rect">
            <a:avLst/>
          </a:prstGeom>
          <a:noFill/>
        </p:spPr>
        <p:txBody>
          <a:bodyPr wrap="square" rtlCol="0">
            <a:spAutoFit/>
          </a:bodyPr>
          <a:lstStyle/>
          <a:p>
            <a:r>
              <a:rPr lang="es-AR" sz="1400" b="1" i="1" dirty="0" err="1"/>
              <a:t>Photo</a:t>
            </a:r>
            <a:r>
              <a:rPr lang="es-AR" sz="1400" b="1" i="1" dirty="0"/>
              <a:t>: June 3, 2022</a:t>
            </a:r>
          </a:p>
        </p:txBody>
      </p:sp>
      <p:grpSp>
        <p:nvGrpSpPr>
          <p:cNvPr id="40" name="Grupo 39"/>
          <p:cNvGrpSpPr/>
          <p:nvPr/>
        </p:nvGrpSpPr>
        <p:grpSpPr>
          <a:xfrm>
            <a:off x="35346" y="601846"/>
            <a:ext cx="3383119" cy="6014434"/>
            <a:chOff x="35346" y="601846"/>
            <a:chExt cx="3383119" cy="6014434"/>
          </a:xfrm>
        </p:grpSpPr>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346" y="601846"/>
              <a:ext cx="3383119" cy="6014434"/>
            </a:xfrm>
            <a:prstGeom prst="rect">
              <a:avLst/>
            </a:prstGeom>
          </p:spPr>
        </p:pic>
        <p:sp>
          <p:nvSpPr>
            <p:cNvPr id="22" name="CuadroTexto 21"/>
            <p:cNvSpPr txBox="1"/>
            <p:nvPr/>
          </p:nvSpPr>
          <p:spPr>
            <a:xfrm>
              <a:off x="753907" y="601846"/>
              <a:ext cx="523013" cy="276999"/>
            </a:xfrm>
            <a:prstGeom prst="rect">
              <a:avLst/>
            </a:prstGeom>
            <a:solidFill>
              <a:schemeClr val="bg1"/>
            </a:solidFill>
            <a:ln>
              <a:solidFill>
                <a:schemeClr val="bg1"/>
              </a:solidFill>
            </a:ln>
          </p:spPr>
          <p:txBody>
            <a:bodyPr wrap="square" rtlCol="0">
              <a:spAutoFit/>
            </a:bodyPr>
            <a:lstStyle/>
            <a:p>
              <a:pPr algn="ctr"/>
              <a:r>
                <a:rPr lang="es-AR" sz="1200" b="1" dirty="0"/>
                <a:t>SD1</a:t>
              </a:r>
            </a:p>
          </p:txBody>
        </p:sp>
        <p:sp>
          <p:nvSpPr>
            <p:cNvPr id="23" name="CuadroTexto 22"/>
            <p:cNvSpPr txBox="1"/>
            <p:nvPr/>
          </p:nvSpPr>
          <p:spPr>
            <a:xfrm>
              <a:off x="2125643" y="883206"/>
              <a:ext cx="523013" cy="276999"/>
            </a:xfrm>
            <a:prstGeom prst="rect">
              <a:avLst/>
            </a:prstGeom>
            <a:solidFill>
              <a:schemeClr val="bg1"/>
            </a:solidFill>
            <a:ln>
              <a:solidFill>
                <a:schemeClr val="bg1"/>
              </a:solidFill>
            </a:ln>
          </p:spPr>
          <p:txBody>
            <a:bodyPr wrap="square" rtlCol="0">
              <a:spAutoFit/>
            </a:bodyPr>
            <a:lstStyle/>
            <a:p>
              <a:pPr algn="ctr"/>
              <a:r>
                <a:rPr lang="es-AR" sz="1200" b="1" dirty="0"/>
                <a:t>SD2</a:t>
              </a:r>
            </a:p>
          </p:txBody>
        </p:sp>
        <p:sp>
          <p:nvSpPr>
            <p:cNvPr id="24" name="CuadroTexto 23"/>
            <p:cNvSpPr txBox="1"/>
            <p:nvPr/>
          </p:nvSpPr>
          <p:spPr>
            <a:xfrm>
              <a:off x="981797" y="1197443"/>
              <a:ext cx="523013" cy="276999"/>
            </a:xfrm>
            <a:prstGeom prst="rect">
              <a:avLst/>
            </a:prstGeom>
            <a:solidFill>
              <a:schemeClr val="bg1"/>
            </a:solidFill>
            <a:ln>
              <a:solidFill>
                <a:schemeClr val="bg1"/>
              </a:solidFill>
            </a:ln>
          </p:spPr>
          <p:txBody>
            <a:bodyPr wrap="square" rtlCol="0">
              <a:spAutoFit/>
            </a:bodyPr>
            <a:lstStyle/>
            <a:p>
              <a:pPr algn="ctr"/>
              <a:r>
                <a:rPr lang="es-AR" sz="1200" b="1" dirty="0"/>
                <a:t>SD3</a:t>
              </a:r>
            </a:p>
          </p:txBody>
        </p:sp>
        <p:sp>
          <p:nvSpPr>
            <p:cNvPr id="25" name="CuadroTexto 24"/>
            <p:cNvSpPr txBox="1"/>
            <p:nvPr/>
          </p:nvSpPr>
          <p:spPr>
            <a:xfrm>
              <a:off x="1677118" y="1474442"/>
              <a:ext cx="523013" cy="276999"/>
            </a:xfrm>
            <a:prstGeom prst="rect">
              <a:avLst/>
            </a:prstGeom>
            <a:solidFill>
              <a:schemeClr val="bg1"/>
            </a:solidFill>
            <a:ln>
              <a:solidFill>
                <a:schemeClr val="bg1"/>
              </a:solidFill>
            </a:ln>
          </p:spPr>
          <p:txBody>
            <a:bodyPr wrap="square" rtlCol="0">
              <a:spAutoFit/>
            </a:bodyPr>
            <a:lstStyle/>
            <a:p>
              <a:pPr algn="ctr"/>
              <a:r>
                <a:rPr lang="es-AR" sz="1200" b="1" dirty="0"/>
                <a:t>SD4</a:t>
              </a:r>
            </a:p>
          </p:txBody>
        </p:sp>
        <p:sp>
          <p:nvSpPr>
            <p:cNvPr id="26" name="CuadroTexto 25"/>
            <p:cNvSpPr txBox="1"/>
            <p:nvPr/>
          </p:nvSpPr>
          <p:spPr>
            <a:xfrm>
              <a:off x="1751104" y="2193513"/>
              <a:ext cx="523013" cy="276999"/>
            </a:xfrm>
            <a:prstGeom prst="rect">
              <a:avLst/>
            </a:prstGeom>
            <a:solidFill>
              <a:schemeClr val="bg1"/>
            </a:solidFill>
            <a:ln>
              <a:solidFill>
                <a:schemeClr val="bg1"/>
              </a:solidFill>
            </a:ln>
          </p:spPr>
          <p:txBody>
            <a:bodyPr wrap="square" rtlCol="0">
              <a:spAutoFit/>
            </a:bodyPr>
            <a:lstStyle/>
            <a:p>
              <a:pPr algn="ctr"/>
              <a:r>
                <a:rPr lang="es-AR" sz="1200" b="1" dirty="0"/>
                <a:t>SD5</a:t>
              </a:r>
            </a:p>
          </p:txBody>
        </p:sp>
        <p:sp>
          <p:nvSpPr>
            <p:cNvPr id="27" name="CuadroTexto 26"/>
            <p:cNvSpPr txBox="1"/>
            <p:nvPr/>
          </p:nvSpPr>
          <p:spPr>
            <a:xfrm>
              <a:off x="2387149" y="3261282"/>
              <a:ext cx="523013" cy="276999"/>
            </a:xfrm>
            <a:prstGeom prst="rect">
              <a:avLst/>
            </a:prstGeom>
            <a:solidFill>
              <a:schemeClr val="bg1"/>
            </a:solidFill>
            <a:ln>
              <a:solidFill>
                <a:schemeClr val="bg1"/>
              </a:solidFill>
            </a:ln>
          </p:spPr>
          <p:txBody>
            <a:bodyPr wrap="square" rtlCol="0">
              <a:spAutoFit/>
            </a:bodyPr>
            <a:lstStyle/>
            <a:p>
              <a:pPr algn="ctr"/>
              <a:r>
                <a:rPr lang="es-AR" sz="1200" b="1" dirty="0"/>
                <a:t>SD6</a:t>
              </a:r>
            </a:p>
          </p:txBody>
        </p:sp>
      </p:grpSp>
      <p:pic>
        <p:nvPicPr>
          <p:cNvPr id="30" name="Imagen 29"/>
          <p:cNvPicPr>
            <a:picLocks noChangeAspect="1"/>
          </p:cNvPicPr>
          <p:nvPr/>
        </p:nvPicPr>
        <p:blipFill rotWithShape="1">
          <a:blip r:embed="rId4">
            <a:extLst>
              <a:ext uri="{28A0092B-C50C-407E-A947-70E740481C1C}">
                <a14:useLocalDpi xmlns:a14="http://schemas.microsoft.com/office/drawing/2010/main" val="0"/>
              </a:ext>
            </a:extLst>
          </a:blip>
          <a:srcRect l="7893" t="22677" r="5678" b="7464"/>
          <a:stretch/>
        </p:blipFill>
        <p:spPr>
          <a:xfrm>
            <a:off x="3441704" y="947402"/>
            <a:ext cx="3606085" cy="5181757"/>
          </a:xfrm>
          <a:prstGeom prst="rect">
            <a:avLst/>
          </a:prstGeom>
        </p:spPr>
      </p:pic>
      <p:sp>
        <p:nvSpPr>
          <p:cNvPr id="31" name="CuadroTexto 30"/>
          <p:cNvSpPr txBox="1"/>
          <p:nvPr/>
        </p:nvSpPr>
        <p:spPr>
          <a:xfrm>
            <a:off x="4169075" y="1118977"/>
            <a:ext cx="523013" cy="276999"/>
          </a:xfrm>
          <a:prstGeom prst="rect">
            <a:avLst/>
          </a:prstGeom>
          <a:solidFill>
            <a:schemeClr val="bg1"/>
          </a:solidFill>
          <a:ln>
            <a:solidFill>
              <a:schemeClr val="bg1"/>
            </a:solidFill>
          </a:ln>
        </p:spPr>
        <p:txBody>
          <a:bodyPr wrap="square" rtlCol="0">
            <a:spAutoFit/>
          </a:bodyPr>
          <a:lstStyle/>
          <a:p>
            <a:pPr algn="ctr"/>
            <a:r>
              <a:rPr lang="es-AR" sz="1200" b="1" dirty="0"/>
              <a:t>SD1</a:t>
            </a:r>
          </a:p>
        </p:txBody>
      </p:sp>
      <p:sp>
        <p:nvSpPr>
          <p:cNvPr id="32" name="CuadroTexto 31"/>
          <p:cNvSpPr txBox="1"/>
          <p:nvPr/>
        </p:nvSpPr>
        <p:spPr>
          <a:xfrm>
            <a:off x="5371855" y="1314978"/>
            <a:ext cx="523013" cy="276999"/>
          </a:xfrm>
          <a:prstGeom prst="rect">
            <a:avLst/>
          </a:prstGeom>
          <a:solidFill>
            <a:schemeClr val="bg1"/>
          </a:solidFill>
          <a:ln>
            <a:solidFill>
              <a:schemeClr val="bg1"/>
            </a:solidFill>
          </a:ln>
        </p:spPr>
        <p:txBody>
          <a:bodyPr wrap="square" rtlCol="0">
            <a:spAutoFit/>
          </a:bodyPr>
          <a:lstStyle/>
          <a:p>
            <a:pPr algn="ctr"/>
            <a:r>
              <a:rPr lang="es-AR" sz="1200" b="1" dirty="0"/>
              <a:t>SD2</a:t>
            </a:r>
          </a:p>
        </p:txBody>
      </p:sp>
      <p:sp>
        <p:nvSpPr>
          <p:cNvPr id="33" name="CuadroTexto 32"/>
          <p:cNvSpPr txBox="1"/>
          <p:nvPr/>
        </p:nvSpPr>
        <p:spPr>
          <a:xfrm>
            <a:off x="3745734" y="1650179"/>
            <a:ext cx="523013" cy="276999"/>
          </a:xfrm>
          <a:prstGeom prst="rect">
            <a:avLst/>
          </a:prstGeom>
          <a:solidFill>
            <a:schemeClr val="bg1"/>
          </a:solidFill>
          <a:ln>
            <a:solidFill>
              <a:schemeClr val="bg1"/>
            </a:solidFill>
          </a:ln>
        </p:spPr>
        <p:txBody>
          <a:bodyPr wrap="square" rtlCol="0">
            <a:spAutoFit/>
          </a:bodyPr>
          <a:lstStyle/>
          <a:p>
            <a:pPr algn="ctr"/>
            <a:r>
              <a:rPr lang="es-AR" sz="1200" b="1" dirty="0"/>
              <a:t>SD3</a:t>
            </a:r>
          </a:p>
        </p:txBody>
      </p:sp>
      <p:sp>
        <p:nvSpPr>
          <p:cNvPr id="34" name="CuadroTexto 33"/>
          <p:cNvSpPr txBox="1"/>
          <p:nvPr/>
        </p:nvSpPr>
        <p:spPr>
          <a:xfrm>
            <a:off x="3572830" y="1981905"/>
            <a:ext cx="523013" cy="276999"/>
          </a:xfrm>
          <a:prstGeom prst="rect">
            <a:avLst/>
          </a:prstGeom>
          <a:solidFill>
            <a:schemeClr val="bg1"/>
          </a:solidFill>
          <a:ln>
            <a:solidFill>
              <a:schemeClr val="bg1"/>
            </a:solidFill>
          </a:ln>
        </p:spPr>
        <p:txBody>
          <a:bodyPr wrap="square" rtlCol="0">
            <a:spAutoFit/>
          </a:bodyPr>
          <a:lstStyle/>
          <a:p>
            <a:pPr algn="ctr"/>
            <a:r>
              <a:rPr lang="es-AR" sz="1200" b="1" dirty="0"/>
              <a:t>SD4</a:t>
            </a:r>
          </a:p>
        </p:txBody>
      </p:sp>
      <p:sp>
        <p:nvSpPr>
          <p:cNvPr id="35" name="CuadroTexto 34"/>
          <p:cNvSpPr txBox="1"/>
          <p:nvPr/>
        </p:nvSpPr>
        <p:spPr>
          <a:xfrm>
            <a:off x="3510097" y="2352956"/>
            <a:ext cx="523013" cy="276999"/>
          </a:xfrm>
          <a:prstGeom prst="rect">
            <a:avLst/>
          </a:prstGeom>
          <a:solidFill>
            <a:schemeClr val="bg1"/>
          </a:solidFill>
          <a:ln>
            <a:solidFill>
              <a:schemeClr val="bg1"/>
            </a:solidFill>
          </a:ln>
        </p:spPr>
        <p:txBody>
          <a:bodyPr wrap="square" rtlCol="0">
            <a:spAutoFit/>
          </a:bodyPr>
          <a:lstStyle/>
          <a:p>
            <a:pPr algn="ctr"/>
            <a:r>
              <a:rPr lang="es-AR" sz="1200" b="1" dirty="0"/>
              <a:t>SD5</a:t>
            </a:r>
          </a:p>
        </p:txBody>
      </p:sp>
      <p:sp>
        <p:nvSpPr>
          <p:cNvPr id="36" name="CuadroTexto 35"/>
          <p:cNvSpPr txBox="1"/>
          <p:nvPr/>
        </p:nvSpPr>
        <p:spPr>
          <a:xfrm>
            <a:off x="3547184" y="2928774"/>
            <a:ext cx="523013" cy="276999"/>
          </a:xfrm>
          <a:prstGeom prst="rect">
            <a:avLst/>
          </a:prstGeom>
          <a:solidFill>
            <a:schemeClr val="bg1"/>
          </a:solidFill>
          <a:ln>
            <a:solidFill>
              <a:schemeClr val="bg1"/>
            </a:solidFill>
          </a:ln>
        </p:spPr>
        <p:txBody>
          <a:bodyPr wrap="square" rtlCol="0">
            <a:spAutoFit/>
          </a:bodyPr>
          <a:lstStyle/>
          <a:p>
            <a:pPr algn="ctr"/>
            <a:r>
              <a:rPr lang="es-AR" sz="1200" b="1" dirty="0"/>
              <a:t>SD6</a:t>
            </a:r>
          </a:p>
        </p:txBody>
      </p:sp>
      <p:sp>
        <p:nvSpPr>
          <p:cNvPr id="37" name="CuadroTexto 36"/>
          <p:cNvSpPr txBox="1"/>
          <p:nvPr/>
        </p:nvSpPr>
        <p:spPr>
          <a:xfrm>
            <a:off x="3547183" y="4014675"/>
            <a:ext cx="523013" cy="276999"/>
          </a:xfrm>
          <a:prstGeom prst="rect">
            <a:avLst/>
          </a:prstGeom>
          <a:solidFill>
            <a:schemeClr val="bg1"/>
          </a:solidFill>
          <a:ln>
            <a:solidFill>
              <a:schemeClr val="bg1"/>
            </a:solidFill>
          </a:ln>
        </p:spPr>
        <p:txBody>
          <a:bodyPr wrap="square" rtlCol="0">
            <a:spAutoFit/>
          </a:bodyPr>
          <a:lstStyle/>
          <a:p>
            <a:pPr algn="ctr"/>
            <a:r>
              <a:rPr lang="es-AR" sz="1200" b="1" dirty="0"/>
              <a:t>SD7</a:t>
            </a:r>
          </a:p>
        </p:txBody>
      </p:sp>
      <p:sp>
        <p:nvSpPr>
          <p:cNvPr id="38" name="CuadroTexto 37"/>
          <p:cNvSpPr txBox="1"/>
          <p:nvPr/>
        </p:nvSpPr>
        <p:spPr>
          <a:xfrm>
            <a:off x="3569262" y="5313625"/>
            <a:ext cx="523013" cy="276999"/>
          </a:xfrm>
          <a:prstGeom prst="rect">
            <a:avLst/>
          </a:prstGeom>
          <a:solidFill>
            <a:schemeClr val="bg1"/>
          </a:solidFill>
          <a:ln>
            <a:solidFill>
              <a:schemeClr val="bg1"/>
            </a:solidFill>
          </a:ln>
        </p:spPr>
        <p:txBody>
          <a:bodyPr wrap="square" rtlCol="0">
            <a:spAutoFit/>
          </a:bodyPr>
          <a:lstStyle/>
          <a:p>
            <a:pPr algn="ctr"/>
            <a:r>
              <a:rPr lang="es-AR" sz="1200" b="1" dirty="0"/>
              <a:t>SD8</a:t>
            </a:r>
          </a:p>
        </p:txBody>
      </p:sp>
      <p:sp>
        <p:nvSpPr>
          <p:cNvPr id="39" name="CuadroTexto 38"/>
          <p:cNvSpPr txBox="1"/>
          <p:nvPr/>
        </p:nvSpPr>
        <p:spPr>
          <a:xfrm>
            <a:off x="4664443" y="601846"/>
            <a:ext cx="1958321" cy="307777"/>
          </a:xfrm>
          <a:prstGeom prst="rect">
            <a:avLst/>
          </a:prstGeom>
          <a:noFill/>
        </p:spPr>
        <p:txBody>
          <a:bodyPr wrap="square" rtlCol="0">
            <a:spAutoFit/>
          </a:bodyPr>
          <a:lstStyle/>
          <a:p>
            <a:r>
              <a:rPr lang="es-AR" sz="1400" b="1" i="1" dirty="0" err="1"/>
              <a:t>Photo</a:t>
            </a:r>
            <a:r>
              <a:rPr lang="es-AR" sz="1400" b="1" i="1" dirty="0"/>
              <a:t>: June 29, 2022</a:t>
            </a:r>
          </a:p>
        </p:txBody>
      </p:sp>
      <p:sp>
        <p:nvSpPr>
          <p:cNvPr id="43" name="CuadroTexto 42"/>
          <p:cNvSpPr txBox="1"/>
          <p:nvPr/>
        </p:nvSpPr>
        <p:spPr>
          <a:xfrm>
            <a:off x="10780316" y="5298236"/>
            <a:ext cx="1157540" cy="584775"/>
          </a:xfrm>
          <a:prstGeom prst="rect">
            <a:avLst/>
          </a:prstGeom>
          <a:solidFill>
            <a:schemeClr val="bg1"/>
          </a:solidFill>
        </p:spPr>
        <p:txBody>
          <a:bodyPr wrap="square" rtlCol="0">
            <a:spAutoFit/>
          </a:bodyPr>
          <a:lstStyle/>
          <a:p>
            <a:r>
              <a:rPr lang="es-AR" sz="1600" b="1" dirty="0" err="1"/>
              <a:t>leaf</a:t>
            </a:r>
            <a:r>
              <a:rPr lang="es-AR" sz="1600" b="1" dirty="0"/>
              <a:t> </a:t>
            </a:r>
            <a:r>
              <a:rPr lang="es-AR" sz="1600" b="1" dirty="0" err="1"/>
              <a:t>yellowing</a:t>
            </a:r>
            <a:endParaRPr lang="es-AR" sz="1600" b="1" dirty="0"/>
          </a:p>
        </p:txBody>
      </p:sp>
      <p:cxnSp>
        <p:nvCxnSpPr>
          <p:cNvPr id="46" name="Conector recto de flecha 45"/>
          <p:cNvCxnSpPr>
            <a:stCxn id="43" idx="0"/>
          </p:cNvCxnSpPr>
          <p:nvPr/>
        </p:nvCxnSpPr>
        <p:spPr>
          <a:xfrm flipH="1" flipV="1">
            <a:off x="11191741" y="4675032"/>
            <a:ext cx="167345" cy="623204"/>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Conector recto de flecha 49"/>
          <p:cNvCxnSpPr/>
          <p:nvPr/>
        </p:nvCxnSpPr>
        <p:spPr>
          <a:xfrm>
            <a:off x="8172183" y="909623"/>
            <a:ext cx="650558" cy="5940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42383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cstate="print">
            <a:extLst>
              <a:ext uri="{28A0092B-C50C-407E-A947-70E740481C1C}">
                <a14:useLocalDpi xmlns:a14="http://schemas.microsoft.com/office/drawing/2010/main" val="0"/>
              </a:ext>
            </a:extLst>
          </a:blip>
          <a:srcRect l="29812" t="5258" r="3568" b="6854"/>
          <a:stretch/>
        </p:blipFill>
        <p:spPr>
          <a:xfrm>
            <a:off x="2537138" y="489397"/>
            <a:ext cx="6091707" cy="6027313"/>
          </a:xfrm>
          <a:prstGeom prst="rect">
            <a:avLst/>
          </a:prstGeom>
        </p:spPr>
      </p:pic>
      <p:sp>
        <p:nvSpPr>
          <p:cNvPr id="5" name="CuadroTexto 4"/>
          <p:cNvSpPr txBox="1"/>
          <p:nvPr/>
        </p:nvSpPr>
        <p:spPr>
          <a:xfrm>
            <a:off x="754890" y="480786"/>
            <a:ext cx="1751527" cy="646331"/>
          </a:xfrm>
          <a:prstGeom prst="rect">
            <a:avLst/>
          </a:prstGeom>
          <a:noFill/>
        </p:spPr>
        <p:txBody>
          <a:bodyPr wrap="square" rtlCol="0">
            <a:spAutoFit/>
          </a:bodyPr>
          <a:lstStyle/>
          <a:p>
            <a:pPr algn="ctr"/>
            <a:r>
              <a:rPr lang="es-AR" b="1" i="1" dirty="0"/>
              <a:t>June 27, 2022</a:t>
            </a:r>
          </a:p>
          <a:p>
            <a:pPr algn="ctr"/>
            <a:r>
              <a:rPr lang="es-AR" b="1" i="1" dirty="0" err="1"/>
              <a:t>Aerial</a:t>
            </a:r>
            <a:r>
              <a:rPr lang="es-AR" b="1" i="1" dirty="0"/>
              <a:t> </a:t>
            </a:r>
            <a:r>
              <a:rPr lang="es-AR" b="1" i="1" dirty="0" err="1"/>
              <a:t>view</a:t>
            </a:r>
            <a:endParaRPr lang="es-AR" b="1" i="1" dirty="0"/>
          </a:p>
        </p:txBody>
      </p:sp>
      <p:sp>
        <p:nvSpPr>
          <p:cNvPr id="6" name="CuadroTexto 5"/>
          <p:cNvSpPr txBox="1"/>
          <p:nvPr/>
        </p:nvSpPr>
        <p:spPr>
          <a:xfrm>
            <a:off x="3322750" y="4984124"/>
            <a:ext cx="1081825" cy="276999"/>
          </a:xfrm>
          <a:prstGeom prst="rect">
            <a:avLst/>
          </a:prstGeom>
          <a:noFill/>
        </p:spPr>
        <p:txBody>
          <a:bodyPr wrap="square" rtlCol="0">
            <a:spAutoFit/>
          </a:bodyPr>
          <a:lstStyle/>
          <a:p>
            <a:r>
              <a:rPr lang="es-AR" sz="1200" b="1" dirty="0" err="1">
                <a:latin typeface="Arial" panose="020B0604020202020204" pitchFamily="34" charset="0"/>
                <a:cs typeface="Arial" panose="020B0604020202020204" pitchFamily="34" charset="0"/>
              </a:rPr>
              <a:t>Nujet</a:t>
            </a:r>
            <a:r>
              <a:rPr lang="es-AR" sz="1200" b="1" dirty="0">
                <a:latin typeface="Arial" panose="020B0604020202020204" pitchFamily="34" charset="0"/>
                <a:cs typeface="Arial" panose="020B0604020202020204" pitchFamily="34" charset="0"/>
              </a:rPr>
              <a:t> 400</a:t>
            </a:r>
          </a:p>
        </p:txBody>
      </p:sp>
      <p:sp>
        <p:nvSpPr>
          <p:cNvPr id="7" name="CuadroTexto 6"/>
          <p:cNvSpPr txBox="1"/>
          <p:nvPr/>
        </p:nvSpPr>
        <p:spPr>
          <a:xfrm>
            <a:off x="3462271" y="2689539"/>
            <a:ext cx="1081825" cy="276999"/>
          </a:xfrm>
          <a:prstGeom prst="rect">
            <a:avLst/>
          </a:prstGeom>
          <a:noFill/>
        </p:spPr>
        <p:txBody>
          <a:bodyPr wrap="square" rtlCol="0">
            <a:spAutoFit/>
          </a:bodyPr>
          <a:lstStyle/>
          <a:p>
            <a:r>
              <a:rPr lang="es-AR" sz="1200" b="1" dirty="0">
                <a:latin typeface="Arial" panose="020B0604020202020204" pitchFamily="34" charset="0"/>
                <a:cs typeface="Arial" panose="020B0604020202020204" pitchFamily="34" charset="0"/>
              </a:rPr>
              <a:t>Avanza 641</a:t>
            </a:r>
          </a:p>
        </p:txBody>
      </p:sp>
      <p:cxnSp>
        <p:nvCxnSpPr>
          <p:cNvPr id="8" name="Conector recto 7"/>
          <p:cNvCxnSpPr/>
          <p:nvPr/>
        </p:nvCxnSpPr>
        <p:spPr>
          <a:xfrm flipH="1">
            <a:off x="2730321" y="1841679"/>
            <a:ext cx="347730" cy="404396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Conector recto 8"/>
          <p:cNvCxnSpPr/>
          <p:nvPr/>
        </p:nvCxnSpPr>
        <p:spPr>
          <a:xfrm flipH="1">
            <a:off x="4415307" y="1981201"/>
            <a:ext cx="347730" cy="404396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Conector recto 9"/>
          <p:cNvCxnSpPr/>
          <p:nvPr/>
        </p:nvCxnSpPr>
        <p:spPr>
          <a:xfrm flipH="1">
            <a:off x="4956220" y="1981201"/>
            <a:ext cx="347730" cy="404396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uadroTexto 10"/>
          <p:cNvSpPr txBox="1"/>
          <p:nvPr/>
        </p:nvSpPr>
        <p:spPr>
          <a:xfrm>
            <a:off x="3360849" y="1365422"/>
            <a:ext cx="1262130" cy="523220"/>
          </a:xfrm>
          <a:prstGeom prst="rect">
            <a:avLst/>
          </a:prstGeom>
          <a:noFill/>
        </p:spPr>
        <p:txBody>
          <a:bodyPr wrap="square" rtlCol="0">
            <a:spAutoFit/>
          </a:bodyPr>
          <a:lstStyle/>
          <a:p>
            <a:pPr algn="ctr"/>
            <a:r>
              <a:rPr lang="es-AR" sz="1400" b="1" i="1" dirty="0" err="1">
                <a:latin typeface="Arial" panose="020B0604020202020204" pitchFamily="34" charset="0"/>
                <a:cs typeface="Arial" panose="020B0604020202020204" pitchFamily="34" charset="0"/>
              </a:rPr>
              <a:t>Carinata</a:t>
            </a:r>
            <a:r>
              <a:rPr lang="es-AR" sz="1400" b="1" i="1" dirty="0">
                <a:latin typeface="Arial" panose="020B0604020202020204" pitchFamily="34" charset="0"/>
                <a:cs typeface="Arial" panose="020B0604020202020204" pitchFamily="34" charset="0"/>
              </a:rPr>
              <a:t> </a:t>
            </a:r>
            <a:r>
              <a:rPr lang="es-AR" sz="1400" b="1" i="1" dirty="0" err="1">
                <a:latin typeface="Arial" panose="020B0604020202020204" pitchFamily="34" charset="0"/>
                <a:cs typeface="Arial" panose="020B0604020202020204" pitchFamily="34" charset="0"/>
              </a:rPr>
              <a:t>biomass</a:t>
            </a:r>
            <a:endParaRPr lang="es-AR" sz="1400" b="1" i="1" dirty="0">
              <a:latin typeface="Arial" panose="020B0604020202020204" pitchFamily="34" charset="0"/>
              <a:cs typeface="Arial" panose="020B0604020202020204" pitchFamily="34" charset="0"/>
            </a:endParaRPr>
          </a:p>
        </p:txBody>
      </p:sp>
      <p:sp>
        <p:nvSpPr>
          <p:cNvPr id="12" name="CuadroTexto 11"/>
          <p:cNvSpPr txBox="1"/>
          <p:nvPr/>
        </p:nvSpPr>
        <p:spPr>
          <a:xfrm>
            <a:off x="4861506" y="1603998"/>
            <a:ext cx="347730" cy="307777"/>
          </a:xfrm>
          <a:prstGeom prst="rect">
            <a:avLst/>
          </a:prstGeom>
          <a:noFill/>
        </p:spPr>
        <p:txBody>
          <a:bodyPr wrap="square" rtlCol="0">
            <a:spAutoFit/>
          </a:bodyPr>
          <a:lstStyle/>
          <a:p>
            <a:pPr algn="ctr"/>
            <a:r>
              <a:rPr lang="es-AR" sz="1400" b="1" i="1" dirty="0">
                <a:latin typeface="Arial" panose="020B0604020202020204" pitchFamily="34" charset="0"/>
                <a:cs typeface="Arial" panose="020B0604020202020204" pitchFamily="34" charset="0"/>
              </a:rPr>
              <a:t>N</a:t>
            </a:r>
          </a:p>
        </p:txBody>
      </p:sp>
      <p:sp>
        <p:nvSpPr>
          <p:cNvPr id="13" name="CuadroTexto 12"/>
          <p:cNvSpPr txBox="1"/>
          <p:nvPr/>
        </p:nvSpPr>
        <p:spPr>
          <a:xfrm>
            <a:off x="5497133" y="3264520"/>
            <a:ext cx="689020" cy="738664"/>
          </a:xfrm>
          <a:prstGeom prst="rect">
            <a:avLst/>
          </a:prstGeom>
          <a:noFill/>
        </p:spPr>
        <p:txBody>
          <a:bodyPr wrap="square" rtlCol="0">
            <a:spAutoFit/>
          </a:bodyPr>
          <a:lstStyle/>
          <a:p>
            <a:pPr algn="ctr"/>
            <a:r>
              <a:rPr lang="es-AR" sz="1400" i="1" dirty="0" err="1">
                <a:latin typeface="Arial" panose="020B0604020202020204" pitchFamily="34" charset="0"/>
                <a:cs typeface="Arial" panose="020B0604020202020204" pitchFamily="34" charset="0"/>
              </a:rPr>
              <a:t>Cover</a:t>
            </a:r>
            <a:r>
              <a:rPr lang="es-AR" sz="1400" i="1" dirty="0">
                <a:latin typeface="Arial" panose="020B0604020202020204" pitchFamily="34" charset="0"/>
                <a:cs typeface="Arial" panose="020B0604020202020204" pitchFamily="34" charset="0"/>
              </a:rPr>
              <a:t> </a:t>
            </a:r>
            <a:r>
              <a:rPr lang="es-AR" sz="1400" i="1" dirty="0" err="1">
                <a:latin typeface="Arial" panose="020B0604020202020204" pitchFamily="34" charset="0"/>
                <a:cs typeface="Arial" panose="020B0604020202020204" pitchFamily="34" charset="0"/>
              </a:rPr>
              <a:t>crop</a:t>
            </a:r>
            <a:r>
              <a:rPr lang="es-AR" sz="1400" i="1" dirty="0">
                <a:latin typeface="Arial" panose="020B0604020202020204" pitchFamily="34" charset="0"/>
                <a:cs typeface="Arial" panose="020B0604020202020204" pitchFamily="34" charset="0"/>
              </a:rPr>
              <a:t> (</a:t>
            </a:r>
            <a:r>
              <a:rPr lang="es-AR" sz="1400" i="1" dirty="0" err="1">
                <a:latin typeface="Arial" panose="020B0604020202020204" pitchFamily="34" charset="0"/>
                <a:cs typeface="Arial" panose="020B0604020202020204" pitchFamily="34" charset="0"/>
              </a:rPr>
              <a:t>oat</a:t>
            </a:r>
            <a:r>
              <a:rPr lang="es-AR" sz="1400" i="1" dirty="0">
                <a:latin typeface="Arial" panose="020B0604020202020204" pitchFamily="34" charset="0"/>
                <a:cs typeface="Arial" panose="020B0604020202020204" pitchFamily="34" charset="0"/>
              </a:rPr>
              <a:t>)</a:t>
            </a:r>
          </a:p>
        </p:txBody>
      </p:sp>
      <p:sp>
        <p:nvSpPr>
          <p:cNvPr id="14" name="CuadroTexto 13"/>
          <p:cNvSpPr txBox="1"/>
          <p:nvPr/>
        </p:nvSpPr>
        <p:spPr>
          <a:xfrm>
            <a:off x="6472169" y="1981201"/>
            <a:ext cx="788832" cy="523220"/>
          </a:xfrm>
          <a:prstGeom prst="rect">
            <a:avLst/>
          </a:prstGeom>
          <a:noFill/>
        </p:spPr>
        <p:txBody>
          <a:bodyPr wrap="square" rtlCol="0">
            <a:spAutoFit/>
          </a:bodyPr>
          <a:lstStyle/>
          <a:p>
            <a:pPr algn="ctr"/>
            <a:r>
              <a:rPr lang="es-AR" sz="1400" i="1" dirty="0">
                <a:latin typeface="Arial" panose="020B0604020202020204" pitchFamily="34" charset="0"/>
                <a:cs typeface="Arial" panose="020B0604020202020204" pitchFamily="34" charset="0"/>
              </a:rPr>
              <a:t>Canola panel</a:t>
            </a:r>
          </a:p>
        </p:txBody>
      </p:sp>
      <p:cxnSp>
        <p:nvCxnSpPr>
          <p:cNvPr id="15" name="Conector recto 14"/>
          <p:cNvCxnSpPr/>
          <p:nvPr/>
        </p:nvCxnSpPr>
        <p:spPr>
          <a:xfrm flipH="1">
            <a:off x="6982495" y="1242537"/>
            <a:ext cx="425004" cy="50809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Conector recto 15"/>
          <p:cNvCxnSpPr/>
          <p:nvPr/>
        </p:nvCxnSpPr>
        <p:spPr>
          <a:xfrm flipH="1">
            <a:off x="8160375" y="1365422"/>
            <a:ext cx="405687" cy="50611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CuadroTexto 16"/>
          <p:cNvSpPr txBox="1"/>
          <p:nvPr/>
        </p:nvSpPr>
        <p:spPr>
          <a:xfrm>
            <a:off x="7205596" y="1018350"/>
            <a:ext cx="1499585" cy="307777"/>
          </a:xfrm>
          <a:prstGeom prst="rect">
            <a:avLst/>
          </a:prstGeom>
          <a:noFill/>
        </p:spPr>
        <p:txBody>
          <a:bodyPr wrap="square" rtlCol="0">
            <a:spAutoFit/>
          </a:bodyPr>
          <a:lstStyle/>
          <a:p>
            <a:pPr algn="ctr"/>
            <a:r>
              <a:rPr lang="es-AR" sz="1400" b="1" i="1" dirty="0" err="1">
                <a:latin typeface="Arial" panose="020B0604020202020204" pitchFamily="34" charset="0"/>
                <a:cs typeface="Arial" panose="020B0604020202020204" pitchFamily="34" charset="0"/>
              </a:rPr>
              <a:t>Cronocarinata</a:t>
            </a:r>
            <a:endParaRPr lang="es-AR" sz="1400" b="1" i="1" dirty="0">
              <a:latin typeface="Arial" panose="020B0604020202020204" pitchFamily="34" charset="0"/>
              <a:cs typeface="Arial" panose="020B0604020202020204" pitchFamily="34" charset="0"/>
            </a:endParaRPr>
          </a:p>
        </p:txBody>
      </p:sp>
      <p:sp>
        <p:nvSpPr>
          <p:cNvPr id="18" name="CuadroTexto 17"/>
          <p:cNvSpPr txBox="1"/>
          <p:nvPr/>
        </p:nvSpPr>
        <p:spPr>
          <a:xfrm>
            <a:off x="7718475" y="6043916"/>
            <a:ext cx="457735" cy="430887"/>
          </a:xfrm>
          <a:prstGeom prst="rect">
            <a:avLst/>
          </a:prstGeom>
          <a:solidFill>
            <a:schemeClr val="bg1"/>
          </a:solidFill>
        </p:spPr>
        <p:txBody>
          <a:bodyPr wrap="square" rtlCol="0">
            <a:spAutoFit/>
          </a:bodyPr>
          <a:lstStyle/>
          <a:p>
            <a:r>
              <a:rPr lang="es-AR" sz="1100" dirty="0">
                <a:latin typeface="Arial" panose="020B0604020202020204" pitchFamily="34" charset="0"/>
                <a:cs typeface="Arial" panose="020B0604020202020204" pitchFamily="34" charset="0"/>
              </a:rPr>
              <a:t>SD1 3/3</a:t>
            </a:r>
          </a:p>
        </p:txBody>
      </p:sp>
      <p:cxnSp>
        <p:nvCxnSpPr>
          <p:cNvPr id="19" name="Conector recto 18"/>
          <p:cNvCxnSpPr/>
          <p:nvPr/>
        </p:nvCxnSpPr>
        <p:spPr>
          <a:xfrm flipH="1">
            <a:off x="7691906" y="5444072"/>
            <a:ext cx="81029" cy="62153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CuadroTexto 19"/>
          <p:cNvSpPr txBox="1"/>
          <p:nvPr/>
        </p:nvSpPr>
        <p:spPr>
          <a:xfrm>
            <a:off x="7182521" y="6016532"/>
            <a:ext cx="457735" cy="430887"/>
          </a:xfrm>
          <a:prstGeom prst="rect">
            <a:avLst/>
          </a:prstGeom>
          <a:solidFill>
            <a:schemeClr val="bg1"/>
          </a:solidFill>
        </p:spPr>
        <p:txBody>
          <a:bodyPr wrap="square" rtlCol="0">
            <a:spAutoFit/>
          </a:bodyPr>
          <a:lstStyle/>
          <a:p>
            <a:r>
              <a:rPr lang="es-AR" sz="1100" dirty="0">
                <a:latin typeface="Arial" panose="020B0604020202020204" pitchFamily="34" charset="0"/>
                <a:cs typeface="Arial" panose="020B0604020202020204" pitchFamily="34" charset="0"/>
              </a:rPr>
              <a:t>SD2 17/3</a:t>
            </a:r>
          </a:p>
        </p:txBody>
      </p:sp>
      <p:sp>
        <p:nvSpPr>
          <p:cNvPr id="21" name="CuadroTexto 20"/>
          <p:cNvSpPr txBox="1"/>
          <p:nvPr/>
        </p:nvSpPr>
        <p:spPr>
          <a:xfrm>
            <a:off x="8251871" y="5071107"/>
            <a:ext cx="457735" cy="430887"/>
          </a:xfrm>
          <a:prstGeom prst="rect">
            <a:avLst/>
          </a:prstGeom>
          <a:solidFill>
            <a:schemeClr val="bg1"/>
          </a:solidFill>
        </p:spPr>
        <p:txBody>
          <a:bodyPr wrap="square" rtlCol="0">
            <a:spAutoFit/>
          </a:bodyPr>
          <a:lstStyle/>
          <a:p>
            <a:r>
              <a:rPr lang="es-AR" sz="1100" dirty="0">
                <a:latin typeface="Arial" panose="020B0604020202020204" pitchFamily="34" charset="0"/>
                <a:cs typeface="Arial" panose="020B0604020202020204" pitchFamily="34" charset="0"/>
              </a:rPr>
              <a:t>SD3 1/4</a:t>
            </a:r>
          </a:p>
        </p:txBody>
      </p:sp>
      <p:sp>
        <p:nvSpPr>
          <p:cNvPr id="22" name="CuadroTexto 21"/>
          <p:cNvSpPr txBox="1"/>
          <p:nvPr/>
        </p:nvSpPr>
        <p:spPr>
          <a:xfrm>
            <a:off x="8240605" y="4489030"/>
            <a:ext cx="457735" cy="430887"/>
          </a:xfrm>
          <a:prstGeom prst="rect">
            <a:avLst/>
          </a:prstGeom>
          <a:solidFill>
            <a:schemeClr val="bg1"/>
          </a:solidFill>
        </p:spPr>
        <p:txBody>
          <a:bodyPr wrap="square" rtlCol="0">
            <a:spAutoFit/>
          </a:bodyPr>
          <a:lstStyle/>
          <a:p>
            <a:r>
              <a:rPr lang="es-AR" sz="1100" dirty="0">
                <a:latin typeface="Arial" panose="020B0604020202020204" pitchFamily="34" charset="0"/>
                <a:cs typeface="Arial" panose="020B0604020202020204" pitchFamily="34" charset="0"/>
              </a:rPr>
              <a:t>SD4 13/4</a:t>
            </a:r>
          </a:p>
        </p:txBody>
      </p:sp>
      <p:sp>
        <p:nvSpPr>
          <p:cNvPr id="23" name="CuadroTexto 22"/>
          <p:cNvSpPr txBox="1"/>
          <p:nvPr/>
        </p:nvSpPr>
        <p:spPr>
          <a:xfrm>
            <a:off x="8252138" y="3949493"/>
            <a:ext cx="457735" cy="430887"/>
          </a:xfrm>
          <a:prstGeom prst="rect">
            <a:avLst/>
          </a:prstGeom>
          <a:solidFill>
            <a:schemeClr val="bg1"/>
          </a:solidFill>
        </p:spPr>
        <p:txBody>
          <a:bodyPr wrap="square" rtlCol="0">
            <a:spAutoFit/>
          </a:bodyPr>
          <a:lstStyle/>
          <a:p>
            <a:r>
              <a:rPr lang="es-AR" sz="1100" dirty="0">
                <a:latin typeface="Arial" panose="020B0604020202020204" pitchFamily="34" charset="0"/>
                <a:cs typeface="Arial" panose="020B0604020202020204" pitchFamily="34" charset="0"/>
              </a:rPr>
              <a:t>SD5 30/4</a:t>
            </a:r>
          </a:p>
        </p:txBody>
      </p:sp>
      <p:sp>
        <p:nvSpPr>
          <p:cNvPr id="24" name="CuadroTexto 23"/>
          <p:cNvSpPr txBox="1"/>
          <p:nvPr/>
        </p:nvSpPr>
        <p:spPr>
          <a:xfrm>
            <a:off x="8251870" y="3433685"/>
            <a:ext cx="457735" cy="430887"/>
          </a:xfrm>
          <a:prstGeom prst="rect">
            <a:avLst/>
          </a:prstGeom>
          <a:solidFill>
            <a:schemeClr val="bg1"/>
          </a:solidFill>
        </p:spPr>
        <p:txBody>
          <a:bodyPr wrap="square" rtlCol="0">
            <a:spAutoFit/>
          </a:bodyPr>
          <a:lstStyle/>
          <a:p>
            <a:r>
              <a:rPr lang="es-AR" sz="1100" dirty="0">
                <a:latin typeface="Arial" panose="020B0604020202020204" pitchFamily="34" charset="0"/>
                <a:cs typeface="Arial" panose="020B0604020202020204" pitchFamily="34" charset="0"/>
              </a:rPr>
              <a:t>SD6 11/5</a:t>
            </a:r>
          </a:p>
        </p:txBody>
      </p:sp>
      <p:sp>
        <p:nvSpPr>
          <p:cNvPr id="25" name="CuadroTexto 24"/>
          <p:cNvSpPr txBox="1"/>
          <p:nvPr/>
        </p:nvSpPr>
        <p:spPr>
          <a:xfrm>
            <a:off x="8298823" y="2835733"/>
            <a:ext cx="457735" cy="430887"/>
          </a:xfrm>
          <a:prstGeom prst="rect">
            <a:avLst/>
          </a:prstGeom>
          <a:solidFill>
            <a:schemeClr val="bg1"/>
          </a:solidFill>
        </p:spPr>
        <p:txBody>
          <a:bodyPr wrap="square" rtlCol="0">
            <a:spAutoFit/>
          </a:bodyPr>
          <a:lstStyle/>
          <a:p>
            <a:r>
              <a:rPr lang="es-AR" sz="1100" dirty="0">
                <a:latin typeface="Arial" panose="020B0604020202020204" pitchFamily="34" charset="0"/>
                <a:cs typeface="Arial" panose="020B0604020202020204" pitchFamily="34" charset="0"/>
              </a:rPr>
              <a:t>SD7 3/6</a:t>
            </a:r>
          </a:p>
        </p:txBody>
      </p:sp>
      <p:sp>
        <p:nvSpPr>
          <p:cNvPr id="26" name="CuadroTexto 25"/>
          <p:cNvSpPr txBox="1"/>
          <p:nvPr/>
        </p:nvSpPr>
        <p:spPr>
          <a:xfrm>
            <a:off x="8298822" y="2007758"/>
            <a:ext cx="457735" cy="430887"/>
          </a:xfrm>
          <a:prstGeom prst="rect">
            <a:avLst/>
          </a:prstGeom>
          <a:solidFill>
            <a:schemeClr val="bg1"/>
          </a:solidFill>
        </p:spPr>
        <p:txBody>
          <a:bodyPr wrap="square" rtlCol="0">
            <a:spAutoFit/>
          </a:bodyPr>
          <a:lstStyle/>
          <a:p>
            <a:r>
              <a:rPr lang="es-AR" sz="1100" dirty="0">
                <a:latin typeface="Arial" panose="020B0604020202020204" pitchFamily="34" charset="0"/>
                <a:cs typeface="Arial" panose="020B0604020202020204" pitchFamily="34" charset="0"/>
              </a:rPr>
              <a:t>SD8 23/6</a:t>
            </a:r>
          </a:p>
        </p:txBody>
      </p:sp>
      <p:sp>
        <p:nvSpPr>
          <p:cNvPr id="27" name="Cerrar corchete 26"/>
          <p:cNvSpPr/>
          <p:nvPr/>
        </p:nvSpPr>
        <p:spPr>
          <a:xfrm>
            <a:off x="8593163" y="1365422"/>
            <a:ext cx="254624" cy="2499150"/>
          </a:xfrm>
          <a:prstGeom prst="rightBracket">
            <a:avLst/>
          </a:prstGeom>
          <a:ln w="28575">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sp>
        <p:nvSpPr>
          <p:cNvPr id="28" name="CuadroTexto 27"/>
          <p:cNvSpPr txBox="1"/>
          <p:nvPr/>
        </p:nvSpPr>
        <p:spPr>
          <a:xfrm>
            <a:off x="8884276" y="2320207"/>
            <a:ext cx="736241" cy="646331"/>
          </a:xfrm>
          <a:prstGeom prst="rect">
            <a:avLst/>
          </a:prstGeom>
          <a:noFill/>
        </p:spPr>
        <p:txBody>
          <a:bodyPr wrap="square" rtlCol="0">
            <a:spAutoFit/>
          </a:bodyPr>
          <a:lstStyle/>
          <a:p>
            <a:r>
              <a:rPr lang="es-AR" dirty="0">
                <a:solidFill>
                  <a:schemeClr val="accent5"/>
                </a:solidFill>
              </a:rPr>
              <a:t>Ídem 2021</a:t>
            </a:r>
          </a:p>
        </p:txBody>
      </p:sp>
      <p:sp>
        <p:nvSpPr>
          <p:cNvPr id="29" name="Cerrar corchete 28"/>
          <p:cNvSpPr/>
          <p:nvPr/>
        </p:nvSpPr>
        <p:spPr>
          <a:xfrm>
            <a:off x="8629653" y="3949493"/>
            <a:ext cx="254624" cy="2499150"/>
          </a:xfrm>
          <a:prstGeom prst="rightBracket">
            <a:avLst/>
          </a:prstGeom>
          <a:ln w="28575">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sp>
        <p:nvSpPr>
          <p:cNvPr id="30" name="CuadroTexto 29"/>
          <p:cNvSpPr txBox="1"/>
          <p:nvPr/>
        </p:nvSpPr>
        <p:spPr>
          <a:xfrm>
            <a:off x="8967989" y="4731935"/>
            <a:ext cx="799026" cy="1200329"/>
          </a:xfrm>
          <a:prstGeom prst="rect">
            <a:avLst/>
          </a:prstGeom>
          <a:noFill/>
        </p:spPr>
        <p:txBody>
          <a:bodyPr wrap="square" rtlCol="0">
            <a:spAutoFit/>
          </a:bodyPr>
          <a:lstStyle/>
          <a:p>
            <a:r>
              <a:rPr lang="es-AR" dirty="0">
                <a:solidFill>
                  <a:schemeClr val="accent5"/>
                </a:solidFill>
              </a:rPr>
              <a:t>SD </a:t>
            </a:r>
            <a:r>
              <a:rPr lang="es-AR" dirty="0" err="1">
                <a:solidFill>
                  <a:schemeClr val="accent5"/>
                </a:solidFill>
              </a:rPr>
              <a:t>earlier</a:t>
            </a:r>
            <a:r>
              <a:rPr lang="es-AR" dirty="0">
                <a:solidFill>
                  <a:schemeClr val="accent5"/>
                </a:solidFill>
              </a:rPr>
              <a:t> </a:t>
            </a:r>
            <a:r>
              <a:rPr lang="es-AR" dirty="0" err="1">
                <a:solidFill>
                  <a:schemeClr val="accent5"/>
                </a:solidFill>
              </a:rPr>
              <a:t>than</a:t>
            </a:r>
            <a:r>
              <a:rPr lang="es-AR" dirty="0">
                <a:solidFill>
                  <a:schemeClr val="accent5"/>
                </a:solidFill>
              </a:rPr>
              <a:t> 2021</a:t>
            </a:r>
          </a:p>
        </p:txBody>
      </p:sp>
      <p:sp>
        <p:nvSpPr>
          <p:cNvPr id="31" name="CuadroTexto 30"/>
          <p:cNvSpPr txBox="1"/>
          <p:nvPr/>
        </p:nvSpPr>
        <p:spPr>
          <a:xfrm>
            <a:off x="4614393" y="1786426"/>
            <a:ext cx="581696" cy="261610"/>
          </a:xfrm>
          <a:prstGeom prst="rect">
            <a:avLst/>
          </a:prstGeom>
          <a:noFill/>
        </p:spPr>
        <p:txBody>
          <a:bodyPr wrap="square" rtlCol="0">
            <a:spAutoFit/>
          </a:bodyPr>
          <a:lstStyle/>
          <a:p>
            <a:pPr algn="ctr"/>
            <a:r>
              <a:rPr lang="es-AR" sz="1100" dirty="0" err="1">
                <a:latin typeface="Arial" panose="020B0604020202020204" pitchFamily="34" charset="0"/>
                <a:cs typeface="Arial" panose="020B0604020202020204" pitchFamily="34" charset="0"/>
              </a:rPr>
              <a:t>Ava</a:t>
            </a:r>
            <a:endParaRPr lang="es-AR" sz="1100" dirty="0">
              <a:latin typeface="Arial" panose="020B0604020202020204" pitchFamily="34" charset="0"/>
              <a:cs typeface="Arial" panose="020B0604020202020204" pitchFamily="34" charset="0"/>
            </a:endParaRPr>
          </a:p>
        </p:txBody>
      </p:sp>
      <p:sp>
        <p:nvSpPr>
          <p:cNvPr id="32" name="CuadroTexto 31"/>
          <p:cNvSpPr txBox="1"/>
          <p:nvPr/>
        </p:nvSpPr>
        <p:spPr>
          <a:xfrm>
            <a:off x="4879483" y="1797586"/>
            <a:ext cx="581696" cy="261610"/>
          </a:xfrm>
          <a:prstGeom prst="rect">
            <a:avLst/>
          </a:prstGeom>
          <a:noFill/>
        </p:spPr>
        <p:txBody>
          <a:bodyPr wrap="square" rtlCol="0">
            <a:spAutoFit/>
          </a:bodyPr>
          <a:lstStyle/>
          <a:p>
            <a:pPr algn="ctr"/>
            <a:r>
              <a:rPr lang="es-AR" sz="1100" dirty="0" err="1">
                <a:latin typeface="Arial" panose="020B0604020202020204" pitchFamily="34" charset="0"/>
                <a:cs typeface="Arial" panose="020B0604020202020204" pitchFamily="34" charset="0"/>
              </a:rPr>
              <a:t>Nuj</a:t>
            </a:r>
            <a:endParaRPr lang="es-AR" sz="1100" dirty="0">
              <a:latin typeface="Arial" panose="020B0604020202020204" pitchFamily="34" charset="0"/>
              <a:cs typeface="Arial" panose="020B0604020202020204" pitchFamily="34" charset="0"/>
            </a:endParaRPr>
          </a:p>
        </p:txBody>
      </p:sp>
      <p:sp>
        <p:nvSpPr>
          <p:cNvPr id="33" name="CuadroTexto 32"/>
          <p:cNvSpPr txBox="1"/>
          <p:nvPr/>
        </p:nvSpPr>
        <p:spPr>
          <a:xfrm>
            <a:off x="2820941" y="5754840"/>
            <a:ext cx="1568541" cy="523220"/>
          </a:xfrm>
          <a:prstGeom prst="rect">
            <a:avLst/>
          </a:prstGeom>
          <a:noFill/>
        </p:spPr>
        <p:txBody>
          <a:bodyPr wrap="square" rtlCol="0">
            <a:spAutoFit/>
          </a:bodyPr>
          <a:lstStyle/>
          <a:p>
            <a:pPr algn="ctr"/>
            <a:r>
              <a:rPr lang="es-AR" sz="1400" dirty="0"/>
              <a:t>SD </a:t>
            </a:r>
            <a:r>
              <a:rPr lang="es-AR" sz="1400" dirty="0" err="1"/>
              <a:t>April</a:t>
            </a:r>
            <a:r>
              <a:rPr lang="es-AR" sz="1400" dirty="0"/>
              <a:t> 6 </a:t>
            </a:r>
          </a:p>
          <a:p>
            <a:pPr algn="ctr"/>
            <a:r>
              <a:rPr lang="es-AR" sz="1400" dirty="0"/>
              <a:t>(</a:t>
            </a:r>
            <a:r>
              <a:rPr lang="es-AR" sz="1400" dirty="0" err="1"/>
              <a:t>earlier</a:t>
            </a:r>
            <a:r>
              <a:rPr lang="es-AR" sz="1400" dirty="0"/>
              <a:t> </a:t>
            </a:r>
            <a:r>
              <a:rPr lang="es-AR" sz="1400" dirty="0" err="1"/>
              <a:t>than</a:t>
            </a:r>
            <a:r>
              <a:rPr lang="es-AR" sz="1400" dirty="0"/>
              <a:t> 2021)</a:t>
            </a:r>
          </a:p>
        </p:txBody>
      </p:sp>
      <p:sp>
        <p:nvSpPr>
          <p:cNvPr id="2" name="Flecha arriba 1"/>
          <p:cNvSpPr/>
          <p:nvPr/>
        </p:nvSpPr>
        <p:spPr>
          <a:xfrm>
            <a:off x="4507606" y="480786"/>
            <a:ext cx="163132" cy="348649"/>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 name="CuadroTexto 2"/>
          <p:cNvSpPr txBox="1"/>
          <p:nvPr/>
        </p:nvSpPr>
        <p:spPr>
          <a:xfrm>
            <a:off x="4446164" y="120065"/>
            <a:ext cx="286016" cy="369332"/>
          </a:xfrm>
          <a:prstGeom prst="rect">
            <a:avLst/>
          </a:prstGeom>
          <a:noFill/>
        </p:spPr>
        <p:txBody>
          <a:bodyPr wrap="square" rtlCol="0">
            <a:spAutoFit/>
          </a:bodyPr>
          <a:lstStyle/>
          <a:p>
            <a:pPr algn="ctr"/>
            <a:r>
              <a:rPr lang="es-AR" dirty="0"/>
              <a:t>N</a:t>
            </a:r>
          </a:p>
        </p:txBody>
      </p:sp>
    </p:spTree>
    <p:extLst>
      <p:ext uri="{BB962C8B-B14F-4D97-AF65-F5344CB8AC3E}">
        <p14:creationId xmlns:p14="http://schemas.microsoft.com/office/powerpoint/2010/main" val="8809315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a:extLst>
              <a:ext uri="{FF2B5EF4-FFF2-40B4-BE49-F238E27FC236}">
                <a16:creationId xmlns:a16="http://schemas.microsoft.com/office/drawing/2014/main" id="{4CE0E729-15C5-7341-0298-E0A6E741894A}"/>
              </a:ext>
            </a:extLst>
          </p:cNvPr>
          <p:cNvSpPr txBox="1"/>
          <p:nvPr/>
        </p:nvSpPr>
        <p:spPr>
          <a:xfrm>
            <a:off x="478302" y="150742"/>
            <a:ext cx="11488614" cy="830997"/>
          </a:xfrm>
          <a:prstGeom prst="rect">
            <a:avLst/>
          </a:prstGeom>
          <a:noFill/>
        </p:spPr>
        <p:txBody>
          <a:bodyPr wrap="square" rtlCol="0">
            <a:spAutoFit/>
          </a:bodyPr>
          <a:lstStyle/>
          <a:p>
            <a:r>
              <a:rPr lang="es-AR" sz="2400" dirty="0" err="1"/>
              <a:t>July</a:t>
            </a:r>
            <a:r>
              <a:rPr lang="es-AR" sz="2400" dirty="0"/>
              <a:t> 12, 2022</a:t>
            </a:r>
          </a:p>
          <a:p>
            <a:r>
              <a:rPr lang="es-AR" sz="2400" dirty="0" err="1"/>
              <a:t>Very</a:t>
            </a:r>
            <a:r>
              <a:rPr lang="es-AR" sz="2400" dirty="0"/>
              <a:t> </a:t>
            </a:r>
            <a:r>
              <a:rPr lang="es-AR" sz="2400" dirty="0" err="1"/>
              <a:t>tall</a:t>
            </a:r>
            <a:r>
              <a:rPr lang="es-AR" sz="2400" dirty="0"/>
              <a:t> </a:t>
            </a:r>
            <a:r>
              <a:rPr lang="es-AR" sz="2400" dirty="0" err="1"/>
              <a:t>plants</a:t>
            </a:r>
            <a:r>
              <a:rPr lang="es-AR" sz="2400" dirty="0"/>
              <a:t> in </a:t>
            </a:r>
            <a:r>
              <a:rPr lang="es-AR" sz="2400" dirty="0" err="1"/>
              <a:t>early</a:t>
            </a:r>
            <a:r>
              <a:rPr lang="es-AR" sz="2400" dirty="0"/>
              <a:t> SD. </a:t>
            </a:r>
            <a:r>
              <a:rPr lang="en-US" sz="2400" dirty="0"/>
              <a:t>Stakes and ties were placed in the plots to prevent lodging</a:t>
            </a:r>
            <a:r>
              <a:rPr lang="es-AR" sz="2400" dirty="0"/>
              <a:t>  </a:t>
            </a:r>
          </a:p>
        </p:txBody>
      </p:sp>
      <p:grpSp>
        <p:nvGrpSpPr>
          <p:cNvPr id="38" name="Grupo 37">
            <a:extLst>
              <a:ext uri="{FF2B5EF4-FFF2-40B4-BE49-F238E27FC236}">
                <a16:creationId xmlns:a16="http://schemas.microsoft.com/office/drawing/2014/main" id="{E81F3BDD-AB0B-AC6C-FC0F-693ACA0BDC50}"/>
              </a:ext>
            </a:extLst>
          </p:cNvPr>
          <p:cNvGrpSpPr/>
          <p:nvPr/>
        </p:nvGrpSpPr>
        <p:grpSpPr>
          <a:xfrm>
            <a:off x="980456" y="1009875"/>
            <a:ext cx="3064640" cy="5448248"/>
            <a:chOff x="225084" y="1009875"/>
            <a:chExt cx="3064640" cy="5448248"/>
          </a:xfrm>
        </p:grpSpPr>
        <p:pic>
          <p:nvPicPr>
            <p:cNvPr id="5" name="Imagen 4" descr="Un jardín con flores de colores&#10;&#10;Descripción generada automáticamente con confianza media">
              <a:extLst>
                <a:ext uri="{FF2B5EF4-FFF2-40B4-BE49-F238E27FC236}">
                  <a16:creationId xmlns:a16="http://schemas.microsoft.com/office/drawing/2014/main" id="{87AAD15A-EF6D-1114-7156-5DCC2DA7A5A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084" y="1009875"/>
              <a:ext cx="3064640" cy="5448248"/>
            </a:xfrm>
            <a:prstGeom prst="rect">
              <a:avLst/>
            </a:prstGeom>
          </p:spPr>
        </p:pic>
        <p:sp>
          <p:nvSpPr>
            <p:cNvPr id="11" name="CuadroTexto 10">
              <a:extLst>
                <a:ext uri="{FF2B5EF4-FFF2-40B4-BE49-F238E27FC236}">
                  <a16:creationId xmlns:a16="http://schemas.microsoft.com/office/drawing/2014/main" id="{253624B0-5958-BB94-536D-EACE9B371C78}"/>
                </a:ext>
              </a:extLst>
            </p:cNvPr>
            <p:cNvSpPr txBox="1"/>
            <p:nvPr/>
          </p:nvSpPr>
          <p:spPr>
            <a:xfrm>
              <a:off x="1067718" y="1338329"/>
              <a:ext cx="523013" cy="261610"/>
            </a:xfrm>
            <a:prstGeom prst="rect">
              <a:avLst/>
            </a:prstGeom>
            <a:solidFill>
              <a:schemeClr val="bg1"/>
            </a:solidFill>
            <a:ln>
              <a:solidFill>
                <a:schemeClr val="bg1"/>
              </a:solidFill>
            </a:ln>
          </p:spPr>
          <p:txBody>
            <a:bodyPr wrap="square" rtlCol="0">
              <a:spAutoFit/>
            </a:bodyPr>
            <a:lstStyle/>
            <a:p>
              <a:pPr algn="ctr"/>
              <a:r>
                <a:rPr lang="es-AR" sz="1100" b="1" dirty="0"/>
                <a:t>SD1</a:t>
              </a:r>
            </a:p>
          </p:txBody>
        </p:sp>
        <p:sp>
          <p:nvSpPr>
            <p:cNvPr id="12" name="CuadroTexto 11">
              <a:extLst>
                <a:ext uri="{FF2B5EF4-FFF2-40B4-BE49-F238E27FC236}">
                  <a16:creationId xmlns:a16="http://schemas.microsoft.com/office/drawing/2014/main" id="{C0F4B044-9F49-9A0A-AEDC-1239BCA47D1E}"/>
                </a:ext>
              </a:extLst>
            </p:cNvPr>
            <p:cNvSpPr txBox="1"/>
            <p:nvPr/>
          </p:nvSpPr>
          <p:spPr>
            <a:xfrm>
              <a:off x="1840344" y="1387944"/>
              <a:ext cx="523013" cy="276999"/>
            </a:xfrm>
            <a:prstGeom prst="rect">
              <a:avLst/>
            </a:prstGeom>
            <a:solidFill>
              <a:schemeClr val="bg1"/>
            </a:solidFill>
            <a:ln>
              <a:solidFill>
                <a:schemeClr val="bg1"/>
              </a:solidFill>
            </a:ln>
          </p:spPr>
          <p:txBody>
            <a:bodyPr wrap="square" rtlCol="0">
              <a:spAutoFit/>
            </a:bodyPr>
            <a:lstStyle/>
            <a:p>
              <a:pPr algn="ctr"/>
              <a:r>
                <a:rPr lang="es-AR" sz="1200" b="1" dirty="0"/>
                <a:t>SD2</a:t>
              </a:r>
            </a:p>
          </p:txBody>
        </p:sp>
        <p:sp>
          <p:nvSpPr>
            <p:cNvPr id="13" name="CuadroTexto 12">
              <a:extLst>
                <a:ext uri="{FF2B5EF4-FFF2-40B4-BE49-F238E27FC236}">
                  <a16:creationId xmlns:a16="http://schemas.microsoft.com/office/drawing/2014/main" id="{6CF8487C-D18C-4B86-DA13-1F83BB914C57}"/>
                </a:ext>
              </a:extLst>
            </p:cNvPr>
            <p:cNvSpPr txBox="1"/>
            <p:nvPr/>
          </p:nvSpPr>
          <p:spPr>
            <a:xfrm>
              <a:off x="376125" y="1672917"/>
              <a:ext cx="523013" cy="261610"/>
            </a:xfrm>
            <a:prstGeom prst="rect">
              <a:avLst/>
            </a:prstGeom>
            <a:solidFill>
              <a:schemeClr val="bg1"/>
            </a:solidFill>
            <a:ln>
              <a:solidFill>
                <a:schemeClr val="bg1"/>
              </a:solidFill>
            </a:ln>
          </p:spPr>
          <p:txBody>
            <a:bodyPr wrap="square" rtlCol="0">
              <a:spAutoFit/>
            </a:bodyPr>
            <a:lstStyle/>
            <a:p>
              <a:pPr algn="ctr"/>
              <a:r>
                <a:rPr lang="es-AR" sz="1100" b="1" dirty="0"/>
                <a:t>SD3</a:t>
              </a:r>
            </a:p>
          </p:txBody>
        </p:sp>
        <p:sp>
          <p:nvSpPr>
            <p:cNvPr id="14" name="CuadroTexto 13">
              <a:extLst>
                <a:ext uri="{FF2B5EF4-FFF2-40B4-BE49-F238E27FC236}">
                  <a16:creationId xmlns:a16="http://schemas.microsoft.com/office/drawing/2014/main" id="{7D66E2BA-0ACC-B63A-889C-2A6CEB73F6B3}"/>
                </a:ext>
              </a:extLst>
            </p:cNvPr>
            <p:cNvSpPr txBox="1"/>
            <p:nvPr/>
          </p:nvSpPr>
          <p:spPr>
            <a:xfrm>
              <a:off x="376124" y="1974031"/>
              <a:ext cx="523013" cy="261610"/>
            </a:xfrm>
            <a:prstGeom prst="rect">
              <a:avLst/>
            </a:prstGeom>
            <a:solidFill>
              <a:schemeClr val="bg1"/>
            </a:solidFill>
            <a:ln>
              <a:solidFill>
                <a:schemeClr val="bg1"/>
              </a:solidFill>
            </a:ln>
          </p:spPr>
          <p:txBody>
            <a:bodyPr wrap="square" rtlCol="0">
              <a:spAutoFit/>
            </a:bodyPr>
            <a:lstStyle/>
            <a:p>
              <a:pPr algn="ctr"/>
              <a:r>
                <a:rPr lang="es-AR" sz="1100" b="1" dirty="0"/>
                <a:t>SD4</a:t>
              </a:r>
            </a:p>
          </p:txBody>
        </p:sp>
        <p:sp>
          <p:nvSpPr>
            <p:cNvPr id="15" name="CuadroTexto 14">
              <a:extLst>
                <a:ext uri="{FF2B5EF4-FFF2-40B4-BE49-F238E27FC236}">
                  <a16:creationId xmlns:a16="http://schemas.microsoft.com/office/drawing/2014/main" id="{8E807ACD-92DB-76B5-3412-15BBC484FFA5}"/>
                </a:ext>
              </a:extLst>
            </p:cNvPr>
            <p:cNvSpPr txBox="1"/>
            <p:nvPr/>
          </p:nvSpPr>
          <p:spPr>
            <a:xfrm>
              <a:off x="384644" y="2576217"/>
              <a:ext cx="523013" cy="261610"/>
            </a:xfrm>
            <a:prstGeom prst="rect">
              <a:avLst/>
            </a:prstGeom>
            <a:solidFill>
              <a:schemeClr val="bg1"/>
            </a:solidFill>
            <a:ln>
              <a:solidFill>
                <a:schemeClr val="bg1"/>
              </a:solidFill>
            </a:ln>
          </p:spPr>
          <p:txBody>
            <a:bodyPr wrap="square" rtlCol="0">
              <a:spAutoFit/>
            </a:bodyPr>
            <a:lstStyle/>
            <a:p>
              <a:pPr algn="ctr"/>
              <a:r>
                <a:rPr lang="es-AR" sz="1100" b="1" dirty="0"/>
                <a:t>SD6</a:t>
              </a:r>
            </a:p>
          </p:txBody>
        </p:sp>
        <p:sp>
          <p:nvSpPr>
            <p:cNvPr id="16" name="CuadroTexto 15">
              <a:extLst>
                <a:ext uri="{FF2B5EF4-FFF2-40B4-BE49-F238E27FC236}">
                  <a16:creationId xmlns:a16="http://schemas.microsoft.com/office/drawing/2014/main" id="{F91D1515-EDB4-1373-6DB6-863DA949C31C}"/>
                </a:ext>
              </a:extLst>
            </p:cNvPr>
            <p:cNvSpPr txBox="1"/>
            <p:nvPr/>
          </p:nvSpPr>
          <p:spPr>
            <a:xfrm>
              <a:off x="777112" y="2873574"/>
              <a:ext cx="523013" cy="261610"/>
            </a:xfrm>
            <a:prstGeom prst="rect">
              <a:avLst/>
            </a:prstGeom>
            <a:solidFill>
              <a:schemeClr val="bg1"/>
            </a:solidFill>
            <a:ln>
              <a:solidFill>
                <a:schemeClr val="bg1"/>
              </a:solidFill>
            </a:ln>
          </p:spPr>
          <p:txBody>
            <a:bodyPr wrap="square" rtlCol="0">
              <a:spAutoFit/>
            </a:bodyPr>
            <a:lstStyle/>
            <a:p>
              <a:pPr algn="ctr"/>
              <a:r>
                <a:rPr lang="es-AR" sz="1100" b="1" dirty="0"/>
                <a:t>SD7</a:t>
              </a:r>
            </a:p>
          </p:txBody>
        </p:sp>
        <p:sp>
          <p:nvSpPr>
            <p:cNvPr id="17" name="CuadroTexto 16">
              <a:extLst>
                <a:ext uri="{FF2B5EF4-FFF2-40B4-BE49-F238E27FC236}">
                  <a16:creationId xmlns:a16="http://schemas.microsoft.com/office/drawing/2014/main" id="{C161BD50-AE4D-E508-46C8-9F0E06BF25D5}"/>
                </a:ext>
              </a:extLst>
            </p:cNvPr>
            <p:cNvSpPr txBox="1"/>
            <p:nvPr/>
          </p:nvSpPr>
          <p:spPr>
            <a:xfrm>
              <a:off x="544705" y="5651250"/>
              <a:ext cx="523013" cy="261610"/>
            </a:xfrm>
            <a:prstGeom prst="rect">
              <a:avLst/>
            </a:prstGeom>
            <a:solidFill>
              <a:schemeClr val="bg1"/>
            </a:solidFill>
            <a:ln>
              <a:solidFill>
                <a:schemeClr val="bg1"/>
              </a:solidFill>
            </a:ln>
          </p:spPr>
          <p:txBody>
            <a:bodyPr wrap="square" rtlCol="0">
              <a:spAutoFit/>
            </a:bodyPr>
            <a:lstStyle/>
            <a:p>
              <a:pPr algn="ctr"/>
              <a:r>
                <a:rPr lang="es-AR" sz="1100" b="1" dirty="0"/>
                <a:t>SD8</a:t>
              </a:r>
            </a:p>
          </p:txBody>
        </p:sp>
        <p:sp>
          <p:nvSpPr>
            <p:cNvPr id="18" name="CuadroTexto 17">
              <a:extLst>
                <a:ext uri="{FF2B5EF4-FFF2-40B4-BE49-F238E27FC236}">
                  <a16:creationId xmlns:a16="http://schemas.microsoft.com/office/drawing/2014/main" id="{6F4690FF-BD85-F7EE-B8D3-C0B5858DFDBE}"/>
                </a:ext>
              </a:extLst>
            </p:cNvPr>
            <p:cNvSpPr txBox="1"/>
            <p:nvPr/>
          </p:nvSpPr>
          <p:spPr>
            <a:xfrm>
              <a:off x="384645" y="2271023"/>
              <a:ext cx="523013" cy="261610"/>
            </a:xfrm>
            <a:prstGeom prst="rect">
              <a:avLst/>
            </a:prstGeom>
            <a:solidFill>
              <a:schemeClr val="bg1"/>
            </a:solidFill>
            <a:ln>
              <a:solidFill>
                <a:schemeClr val="bg1"/>
              </a:solidFill>
            </a:ln>
          </p:spPr>
          <p:txBody>
            <a:bodyPr wrap="square" rtlCol="0">
              <a:spAutoFit/>
            </a:bodyPr>
            <a:lstStyle/>
            <a:p>
              <a:pPr algn="ctr"/>
              <a:r>
                <a:rPr lang="es-AR" sz="1100" b="1" dirty="0"/>
                <a:t>SD5</a:t>
              </a:r>
            </a:p>
          </p:txBody>
        </p:sp>
        <p:cxnSp>
          <p:nvCxnSpPr>
            <p:cNvPr id="20" name="Conector recto de flecha 19">
              <a:extLst>
                <a:ext uri="{FF2B5EF4-FFF2-40B4-BE49-F238E27FC236}">
                  <a16:creationId xmlns:a16="http://schemas.microsoft.com/office/drawing/2014/main" id="{B3944E69-929E-E9B6-39D9-AF8D15DD4188}"/>
                </a:ext>
              </a:extLst>
            </p:cNvPr>
            <p:cNvCxnSpPr>
              <a:stCxn id="13" idx="3"/>
            </p:cNvCxnSpPr>
            <p:nvPr/>
          </p:nvCxnSpPr>
          <p:spPr>
            <a:xfrm>
              <a:off x="899138" y="1803722"/>
              <a:ext cx="430086" cy="18702"/>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ector recto de flecha 20">
              <a:extLst>
                <a:ext uri="{FF2B5EF4-FFF2-40B4-BE49-F238E27FC236}">
                  <a16:creationId xmlns:a16="http://schemas.microsoft.com/office/drawing/2014/main" id="{568FE3B5-52F7-E48D-A4A8-AAF8B4F5FBD4}"/>
                </a:ext>
              </a:extLst>
            </p:cNvPr>
            <p:cNvCxnSpPr>
              <a:cxnSpLocks/>
            </p:cNvCxnSpPr>
            <p:nvPr/>
          </p:nvCxnSpPr>
          <p:spPr>
            <a:xfrm flipV="1">
              <a:off x="899137" y="2015047"/>
              <a:ext cx="430087" cy="95562"/>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de flecha 22">
              <a:extLst>
                <a:ext uri="{FF2B5EF4-FFF2-40B4-BE49-F238E27FC236}">
                  <a16:creationId xmlns:a16="http://schemas.microsoft.com/office/drawing/2014/main" id="{5920ABEE-A239-EC55-23E5-29835E1EC2F5}"/>
                </a:ext>
              </a:extLst>
            </p:cNvPr>
            <p:cNvCxnSpPr>
              <a:cxnSpLocks/>
            </p:cNvCxnSpPr>
            <p:nvPr/>
          </p:nvCxnSpPr>
          <p:spPr>
            <a:xfrm flipV="1">
              <a:off x="907658" y="2191129"/>
              <a:ext cx="421566" cy="171344"/>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ector recto de flecha 24">
              <a:extLst>
                <a:ext uri="{FF2B5EF4-FFF2-40B4-BE49-F238E27FC236}">
                  <a16:creationId xmlns:a16="http://schemas.microsoft.com/office/drawing/2014/main" id="{D0D97D4E-BB9C-9D0A-C9AE-52CC4FE6874A}"/>
                </a:ext>
              </a:extLst>
            </p:cNvPr>
            <p:cNvCxnSpPr>
              <a:cxnSpLocks/>
            </p:cNvCxnSpPr>
            <p:nvPr/>
          </p:nvCxnSpPr>
          <p:spPr>
            <a:xfrm flipV="1">
              <a:off x="899137" y="2429249"/>
              <a:ext cx="430087" cy="268950"/>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7" name="CuadroTexto 26">
              <a:extLst>
                <a:ext uri="{FF2B5EF4-FFF2-40B4-BE49-F238E27FC236}">
                  <a16:creationId xmlns:a16="http://schemas.microsoft.com/office/drawing/2014/main" id="{42820F94-50F3-05EE-7187-679E2F25DDBC}"/>
                </a:ext>
              </a:extLst>
            </p:cNvPr>
            <p:cNvSpPr txBox="1"/>
            <p:nvPr/>
          </p:nvSpPr>
          <p:spPr>
            <a:xfrm>
              <a:off x="384644" y="3561688"/>
              <a:ext cx="683074" cy="261610"/>
            </a:xfrm>
            <a:prstGeom prst="rect">
              <a:avLst/>
            </a:prstGeom>
            <a:solidFill>
              <a:schemeClr val="bg1"/>
            </a:solidFill>
            <a:ln>
              <a:solidFill>
                <a:schemeClr val="bg1"/>
              </a:solidFill>
            </a:ln>
          </p:spPr>
          <p:txBody>
            <a:bodyPr wrap="square" rtlCol="0">
              <a:spAutoFit/>
            </a:bodyPr>
            <a:lstStyle/>
            <a:p>
              <a:pPr algn="ctr"/>
              <a:r>
                <a:rPr lang="es-AR" sz="1100" b="1" dirty="0"/>
                <a:t>E93 SD7</a:t>
              </a:r>
            </a:p>
          </p:txBody>
        </p:sp>
        <p:sp>
          <p:nvSpPr>
            <p:cNvPr id="28" name="CuadroTexto 27">
              <a:extLst>
                <a:ext uri="{FF2B5EF4-FFF2-40B4-BE49-F238E27FC236}">
                  <a16:creationId xmlns:a16="http://schemas.microsoft.com/office/drawing/2014/main" id="{01D0B680-2700-EEDB-2300-B71548E9015E}"/>
                </a:ext>
              </a:extLst>
            </p:cNvPr>
            <p:cNvSpPr txBox="1"/>
            <p:nvPr/>
          </p:nvSpPr>
          <p:spPr>
            <a:xfrm>
              <a:off x="1418776" y="3556229"/>
              <a:ext cx="683074" cy="261610"/>
            </a:xfrm>
            <a:prstGeom prst="rect">
              <a:avLst/>
            </a:prstGeom>
            <a:solidFill>
              <a:schemeClr val="bg1"/>
            </a:solidFill>
            <a:ln>
              <a:solidFill>
                <a:schemeClr val="bg1"/>
              </a:solidFill>
            </a:ln>
          </p:spPr>
          <p:txBody>
            <a:bodyPr wrap="square" rtlCol="0">
              <a:spAutoFit/>
            </a:bodyPr>
            <a:lstStyle/>
            <a:p>
              <a:pPr algn="ctr"/>
              <a:r>
                <a:rPr lang="es-AR" sz="1100" b="1" dirty="0"/>
                <a:t>E93 SD8</a:t>
              </a:r>
            </a:p>
          </p:txBody>
        </p:sp>
        <p:cxnSp>
          <p:nvCxnSpPr>
            <p:cNvPr id="29" name="Conector recto de flecha 28">
              <a:extLst>
                <a:ext uri="{FF2B5EF4-FFF2-40B4-BE49-F238E27FC236}">
                  <a16:creationId xmlns:a16="http://schemas.microsoft.com/office/drawing/2014/main" id="{E7587204-A55C-D324-793A-12BDE9B064C7}"/>
                </a:ext>
              </a:extLst>
            </p:cNvPr>
            <p:cNvCxnSpPr>
              <a:cxnSpLocks/>
            </p:cNvCxnSpPr>
            <p:nvPr/>
          </p:nvCxnSpPr>
          <p:spPr>
            <a:xfrm flipV="1">
              <a:off x="1263561" y="2873025"/>
              <a:ext cx="383442" cy="184166"/>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7" name="Grupo 36">
            <a:extLst>
              <a:ext uri="{FF2B5EF4-FFF2-40B4-BE49-F238E27FC236}">
                <a16:creationId xmlns:a16="http://schemas.microsoft.com/office/drawing/2014/main" id="{0D52C0D3-0CC5-4688-6778-1E6E6EE5BC83}"/>
              </a:ext>
            </a:extLst>
          </p:cNvPr>
          <p:cNvGrpSpPr/>
          <p:nvPr/>
        </p:nvGrpSpPr>
        <p:grpSpPr>
          <a:xfrm>
            <a:off x="4528049" y="1009875"/>
            <a:ext cx="3064640" cy="5448249"/>
            <a:chOff x="3534140" y="1009875"/>
            <a:chExt cx="3064640" cy="5448249"/>
          </a:xfrm>
        </p:grpSpPr>
        <p:pic>
          <p:nvPicPr>
            <p:cNvPr id="9" name="Imagen 8" descr="Un árbol con hojas verdes&#10;&#10;Descripción generada automáticamente con confianza baja">
              <a:extLst>
                <a:ext uri="{FF2B5EF4-FFF2-40B4-BE49-F238E27FC236}">
                  <a16:creationId xmlns:a16="http://schemas.microsoft.com/office/drawing/2014/main" id="{64EDF985-D5F6-775E-982D-E9DA327E77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342335" y="2201680"/>
              <a:ext cx="5448249" cy="3064640"/>
            </a:xfrm>
            <a:prstGeom prst="rect">
              <a:avLst/>
            </a:prstGeom>
          </p:spPr>
        </p:pic>
        <p:sp>
          <p:nvSpPr>
            <p:cNvPr id="31" name="CuadroTexto 30">
              <a:extLst>
                <a:ext uri="{FF2B5EF4-FFF2-40B4-BE49-F238E27FC236}">
                  <a16:creationId xmlns:a16="http://schemas.microsoft.com/office/drawing/2014/main" id="{BBF9A374-F1CB-DA9E-B96B-593BCA3A72FC}"/>
                </a:ext>
              </a:extLst>
            </p:cNvPr>
            <p:cNvSpPr txBox="1"/>
            <p:nvPr/>
          </p:nvSpPr>
          <p:spPr>
            <a:xfrm>
              <a:off x="3920573" y="1647417"/>
              <a:ext cx="523013" cy="261610"/>
            </a:xfrm>
            <a:prstGeom prst="rect">
              <a:avLst/>
            </a:prstGeom>
            <a:solidFill>
              <a:schemeClr val="bg1"/>
            </a:solidFill>
            <a:ln>
              <a:solidFill>
                <a:schemeClr val="bg1"/>
              </a:solidFill>
            </a:ln>
          </p:spPr>
          <p:txBody>
            <a:bodyPr wrap="square" rtlCol="0">
              <a:spAutoFit/>
            </a:bodyPr>
            <a:lstStyle/>
            <a:p>
              <a:pPr algn="ctr"/>
              <a:r>
                <a:rPr lang="es-AR" sz="1100" b="1" dirty="0"/>
                <a:t>SD2</a:t>
              </a:r>
            </a:p>
          </p:txBody>
        </p:sp>
        <p:sp>
          <p:nvSpPr>
            <p:cNvPr id="32" name="CuadroTexto 31">
              <a:extLst>
                <a:ext uri="{FF2B5EF4-FFF2-40B4-BE49-F238E27FC236}">
                  <a16:creationId xmlns:a16="http://schemas.microsoft.com/office/drawing/2014/main" id="{E8C8DF97-5452-DD19-2C28-860396BCE848}"/>
                </a:ext>
              </a:extLst>
            </p:cNvPr>
            <p:cNvSpPr txBox="1"/>
            <p:nvPr/>
          </p:nvSpPr>
          <p:spPr>
            <a:xfrm>
              <a:off x="3588071" y="2740089"/>
              <a:ext cx="523013" cy="276999"/>
            </a:xfrm>
            <a:prstGeom prst="rect">
              <a:avLst/>
            </a:prstGeom>
            <a:solidFill>
              <a:schemeClr val="bg1"/>
            </a:solidFill>
            <a:ln>
              <a:solidFill>
                <a:schemeClr val="bg1"/>
              </a:solidFill>
            </a:ln>
          </p:spPr>
          <p:txBody>
            <a:bodyPr wrap="square" rtlCol="0">
              <a:spAutoFit/>
            </a:bodyPr>
            <a:lstStyle/>
            <a:p>
              <a:pPr algn="ctr"/>
              <a:r>
                <a:rPr lang="es-AR" sz="1200" b="1" dirty="0"/>
                <a:t>SD3</a:t>
              </a:r>
            </a:p>
          </p:txBody>
        </p:sp>
      </p:grpSp>
      <p:grpSp>
        <p:nvGrpSpPr>
          <p:cNvPr id="36" name="Grupo 35">
            <a:extLst>
              <a:ext uri="{FF2B5EF4-FFF2-40B4-BE49-F238E27FC236}">
                <a16:creationId xmlns:a16="http://schemas.microsoft.com/office/drawing/2014/main" id="{6BA9BE76-73FD-2D49-8DD0-611EA6C028B7}"/>
              </a:ext>
            </a:extLst>
          </p:cNvPr>
          <p:cNvGrpSpPr/>
          <p:nvPr/>
        </p:nvGrpSpPr>
        <p:grpSpPr>
          <a:xfrm>
            <a:off x="8059641" y="1009875"/>
            <a:ext cx="3064641" cy="5448251"/>
            <a:chOff x="6843194" y="1009876"/>
            <a:chExt cx="3064641" cy="5448251"/>
          </a:xfrm>
        </p:grpSpPr>
        <p:pic>
          <p:nvPicPr>
            <p:cNvPr id="7" name="Imagen 6" descr="Un árbol con hojas verdes&#10;&#10;Descripción generada automáticamente">
              <a:extLst>
                <a:ext uri="{FF2B5EF4-FFF2-40B4-BE49-F238E27FC236}">
                  <a16:creationId xmlns:a16="http://schemas.microsoft.com/office/drawing/2014/main" id="{F54E90B1-17D3-6753-A5A3-F3773E7AD88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651389" y="2201681"/>
              <a:ext cx="5448251" cy="3064641"/>
            </a:xfrm>
            <a:prstGeom prst="rect">
              <a:avLst/>
            </a:prstGeom>
          </p:spPr>
        </p:pic>
        <p:sp>
          <p:nvSpPr>
            <p:cNvPr id="33" name="CuadroTexto 32">
              <a:extLst>
                <a:ext uri="{FF2B5EF4-FFF2-40B4-BE49-F238E27FC236}">
                  <a16:creationId xmlns:a16="http://schemas.microsoft.com/office/drawing/2014/main" id="{F5F9F14A-DB0D-0895-C5E4-562273939711}"/>
                </a:ext>
              </a:extLst>
            </p:cNvPr>
            <p:cNvSpPr txBox="1"/>
            <p:nvPr/>
          </p:nvSpPr>
          <p:spPr>
            <a:xfrm>
              <a:off x="7215894" y="1961745"/>
              <a:ext cx="523013" cy="261610"/>
            </a:xfrm>
            <a:prstGeom prst="rect">
              <a:avLst/>
            </a:prstGeom>
            <a:solidFill>
              <a:schemeClr val="bg1"/>
            </a:solidFill>
            <a:ln>
              <a:solidFill>
                <a:schemeClr val="bg1"/>
              </a:solidFill>
            </a:ln>
          </p:spPr>
          <p:txBody>
            <a:bodyPr wrap="square" rtlCol="0">
              <a:spAutoFit/>
            </a:bodyPr>
            <a:lstStyle/>
            <a:p>
              <a:pPr algn="ctr"/>
              <a:r>
                <a:rPr lang="es-AR" sz="1100" b="1" dirty="0"/>
                <a:t>SD1</a:t>
              </a:r>
            </a:p>
          </p:txBody>
        </p:sp>
        <p:sp>
          <p:nvSpPr>
            <p:cNvPr id="35" name="CuadroTexto 34">
              <a:extLst>
                <a:ext uri="{FF2B5EF4-FFF2-40B4-BE49-F238E27FC236}">
                  <a16:creationId xmlns:a16="http://schemas.microsoft.com/office/drawing/2014/main" id="{310D0D8D-2FB7-6E92-744A-DF7BE243D646}"/>
                </a:ext>
              </a:extLst>
            </p:cNvPr>
            <p:cNvSpPr txBox="1"/>
            <p:nvPr/>
          </p:nvSpPr>
          <p:spPr>
            <a:xfrm>
              <a:off x="9148556" y="2092550"/>
              <a:ext cx="523013" cy="261610"/>
            </a:xfrm>
            <a:prstGeom prst="rect">
              <a:avLst/>
            </a:prstGeom>
            <a:solidFill>
              <a:schemeClr val="bg1"/>
            </a:solidFill>
            <a:ln>
              <a:solidFill>
                <a:schemeClr val="bg1"/>
              </a:solidFill>
            </a:ln>
          </p:spPr>
          <p:txBody>
            <a:bodyPr wrap="square" rtlCol="0">
              <a:spAutoFit/>
            </a:bodyPr>
            <a:lstStyle/>
            <a:p>
              <a:pPr algn="ctr"/>
              <a:r>
                <a:rPr lang="es-AR" sz="1100" b="1" dirty="0"/>
                <a:t>SD2</a:t>
              </a:r>
            </a:p>
          </p:txBody>
        </p:sp>
      </p:grpSp>
    </p:spTree>
    <p:extLst>
      <p:ext uri="{BB962C8B-B14F-4D97-AF65-F5344CB8AC3E}">
        <p14:creationId xmlns:p14="http://schemas.microsoft.com/office/powerpoint/2010/main" val="30630101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Grupo 53">
            <a:extLst>
              <a:ext uri="{FF2B5EF4-FFF2-40B4-BE49-F238E27FC236}">
                <a16:creationId xmlns:a16="http://schemas.microsoft.com/office/drawing/2014/main" id="{D7DDFFD5-E541-B1FB-AF65-490CFAA4BC1E}"/>
              </a:ext>
            </a:extLst>
          </p:cNvPr>
          <p:cNvGrpSpPr/>
          <p:nvPr/>
        </p:nvGrpSpPr>
        <p:grpSpPr>
          <a:xfrm>
            <a:off x="3431566" y="3774123"/>
            <a:ext cx="4765007" cy="2874130"/>
            <a:chOff x="4776558" y="3788496"/>
            <a:chExt cx="4765007" cy="2874130"/>
          </a:xfrm>
        </p:grpSpPr>
        <p:pic>
          <p:nvPicPr>
            <p:cNvPr id="28" name="Imagen 27" descr="Un jardín con plantas&#10;&#10;Descripción generada automáticamente">
              <a:extLst>
                <a:ext uri="{FF2B5EF4-FFF2-40B4-BE49-F238E27FC236}">
                  <a16:creationId xmlns:a16="http://schemas.microsoft.com/office/drawing/2014/main" id="{57F7A776-A71F-F7A2-350A-B8FE5335A01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743"/>
            <a:stretch/>
          </p:blipFill>
          <p:spPr>
            <a:xfrm>
              <a:off x="4776558" y="3788496"/>
              <a:ext cx="4765007" cy="2874130"/>
            </a:xfrm>
            <a:prstGeom prst="rect">
              <a:avLst/>
            </a:prstGeom>
          </p:spPr>
        </p:pic>
        <p:sp>
          <p:nvSpPr>
            <p:cNvPr id="30" name="CuadroTexto 29">
              <a:extLst>
                <a:ext uri="{FF2B5EF4-FFF2-40B4-BE49-F238E27FC236}">
                  <a16:creationId xmlns:a16="http://schemas.microsoft.com/office/drawing/2014/main" id="{9C686B51-DD3C-9DE6-369B-DF1ADAAEA5BD}"/>
                </a:ext>
              </a:extLst>
            </p:cNvPr>
            <p:cNvSpPr txBox="1"/>
            <p:nvPr/>
          </p:nvSpPr>
          <p:spPr>
            <a:xfrm>
              <a:off x="6416938" y="5409995"/>
              <a:ext cx="1033670" cy="338554"/>
            </a:xfrm>
            <a:prstGeom prst="rect">
              <a:avLst/>
            </a:prstGeom>
            <a:noFill/>
          </p:spPr>
          <p:txBody>
            <a:bodyPr wrap="square" rtlCol="0">
              <a:spAutoFit/>
            </a:bodyPr>
            <a:lstStyle/>
            <a:p>
              <a:pPr algn="ctr"/>
              <a:r>
                <a:rPr lang="es-AR" sz="1600" b="1" dirty="0">
                  <a:solidFill>
                    <a:schemeClr val="bg1"/>
                  </a:solidFill>
                </a:rPr>
                <a:t>SD 10</a:t>
              </a:r>
            </a:p>
          </p:txBody>
        </p:sp>
        <p:sp>
          <p:nvSpPr>
            <p:cNvPr id="31" name="CuadroTexto 30">
              <a:extLst>
                <a:ext uri="{FF2B5EF4-FFF2-40B4-BE49-F238E27FC236}">
                  <a16:creationId xmlns:a16="http://schemas.microsoft.com/office/drawing/2014/main" id="{11D99BB1-A628-C453-E337-294864BADB95}"/>
                </a:ext>
              </a:extLst>
            </p:cNvPr>
            <p:cNvSpPr txBox="1"/>
            <p:nvPr/>
          </p:nvSpPr>
          <p:spPr>
            <a:xfrm>
              <a:off x="6476574" y="4363398"/>
              <a:ext cx="1033670" cy="338554"/>
            </a:xfrm>
            <a:prstGeom prst="rect">
              <a:avLst/>
            </a:prstGeom>
            <a:noFill/>
          </p:spPr>
          <p:txBody>
            <a:bodyPr wrap="square" rtlCol="0">
              <a:spAutoFit/>
            </a:bodyPr>
            <a:lstStyle/>
            <a:p>
              <a:pPr algn="ctr"/>
              <a:r>
                <a:rPr lang="es-AR" sz="1600" b="1" dirty="0">
                  <a:solidFill>
                    <a:schemeClr val="bg1"/>
                  </a:solidFill>
                </a:rPr>
                <a:t>SD 11</a:t>
              </a:r>
            </a:p>
          </p:txBody>
        </p:sp>
        <p:sp>
          <p:nvSpPr>
            <p:cNvPr id="32" name="CuadroTexto 31">
              <a:extLst>
                <a:ext uri="{FF2B5EF4-FFF2-40B4-BE49-F238E27FC236}">
                  <a16:creationId xmlns:a16="http://schemas.microsoft.com/office/drawing/2014/main" id="{130B0C14-A4E6-C8D4-D93D-CC15018AADCD}"/>
                </a:ext>
              </a:extLst>
            </p:cNvPr>
            <p:cNvSpPr txBox="1"/>
            <p:nvPr/>
          </p:nvSpPr>
          <p:spPr>
            <a:xfrm>
              <a:off x="4850294" y="3851817"/>
              <a:ext cx="1318333" cy="338554"/>
            </a:xfrm>
            <a:prstGeom prst="rect">
              <a:avLst/>
            </a:prstGeom>
            <a:solidFill>
              <a:schemeClr val="bg1"/>
            </a:solidFill>
            <a:ln>
              <a:noFill/>
            </a:ln>
          </p:spPr>
          <p:txBody>
            <a:bodyPr wrap="square" rtlCol="0">
              <a:spAutoFit/>
            </a:bodyPr>
            <a:lstStyle/>
            <a:p>
              <a:r>
                <a:rPr lang="es-AR" sz="1600" dirty="0"/>
                <a:t>Sept 19, 2022</a:t>
              </a:r>
            </a:p>
          </p:txBody>
        </p:sp>
      </p:grpSp>
      <p:grpSp>
        <p:nvGrpSpPr>
          <p:cNvPr id="53" name="Grupo 52">
            <a:extLst>
              <a:ext uri="{FF2B5EF4-FFF2-40B4-BE49-F238E27FC236}">
                <a16:creationId xmlns:a16="http://schemas.microsoft.com/office/drawing/2014/main" id="{80E60772-E7E5-D423-271E-D98CD2E3AD5B}"/>
              </a:ext>
            </a:extLst>
          </p:cNvPr>
          <p:cNvGrpSpPr/>
          <p:nvPr/>
        </p:nvGrpSpPr>
        <p:grpSpPr>
          <a:xfrm>
            <a:off x="3327677" y="647475"/>
            <a:ext cx="4849670" cy="3061216"/>
            <a:chOff x="4678806" y="594139"/>
            <a:chExt cx="4849670" cy="3061216"/>
          </a:xfrm>
        </p:grpSpPr>
        <p:pic>
          <p:nvPicPr>
            <p:cNvPr id="26" name="Imagen 25" descr="Un campo con árboles&#10;&#10;Descripción generada automáticamente">
              <a:extLst>
                <a:ext uri="{FF2B5EF4-FFF2-40B4-BE49-F238E27FC236}">
                  <a16:creationId xmlns:a16="http://schemas.microsoft.com/office/drawing/2014/main" id="{81F4A1E0-47F4-1A6D-A98D-5619F505ADE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3102"/>
            <a:stretch/>
          </p:blipFill>
          <p:spPr>
            <a:xfrm>
              <a:off x="4776557" y="594139"/>
              <a:ext cx="4731389" cy="3061216"/>
            </a:xfrm>
            <a:prstGeom prst="rect">
              <a:avLst/>
            </a:prstGeom>
          </p:spPr>
        </p:pic>
        <p:sp>
          <p:nvSpPr>
            <p:cNvPr id="29" name="CuadroTexto 28">
              <a:extLst>
                <a:ext uri="{FF2B5EF4-FFF2-40B4-BE49-F238E27FC236}">
                  <a16:creationId xmlns:a16="http://schemas.microsoft.com/office/drawing/2014/main" id="{BEE0BDBD-4850-9FEB-D63D-5FC2CA926589}"/>
                </a:ext>
              </a:extLst>
            </p:cNvPr>
            <p:cNvSpPr txBox="1"/>
            <p:nvPr/>
          </p:nvSpPr>
          <p:spPr>
            <a:xfrm>
              <a:off x="8083825" y="647484"/>
              <a:ext cx="1318333" cy="338554"/>
            </a:xfrm>
            <a:prstGeom prst="rect">
              <a:avLst/>
            </a:prstGeom>
            <a:solidFill>
              <a:schemeClr val="bg1"/>
            </a:solidFill>
            <a:ln>
              <a:noFill/>
            </a:ln>
          </p:spPr>
          <p:txBody>
            <a:bodyPr wrap="square" rtlCol="0">
              <a:spAutoFit/>
            </a:bodyPr>
            <a:lstStyle/>
            <a:p>
              <a:r>
                <a:rPr lang="es-AR" sz="1600" dirty="0"/>
                <a:t>Sept 9, 2022</a:t>
              </a:r>
            </a:p>
          </p:txBody>
        </p:sp>
        <p:sp>
          <p:nvSpPr>
            <p:cNvPr id="33" name="CuadroTexto 32">
              <a:extLst>
                <a:ext uri="{FF2B5EF4-FFF2-40B4-BE49-F238E27FC236}">
                  <a16:creationId xmlns:a16="http://schemas.microsoft.com/office/drawing/2014/main" id="{3CEE26DE-7BDB-DCB4-6735-6968B6A235AA}"/>
                </a:ext>
              </a:extLst>
            </p:cNvPr>
            <p:cNvSpPr txBox="1"/>
            <p:nvPr/>
          </p:nvSpPr>
          <p:spPr>
            <a:xfrm>
              <a:off x="4678806" y="1449165"/>
              <a:ext cx="574564" cy="307777"/>
            </a:xfrm>
            <a:prstGeom prst="rect">
              <a:avLst/>
            </a:prstGeom>
            <a:noFill/>
          </p:spPr>
          <p:txBody>
            <a:bodyPr wrap="square" rtlCol="0">
              <a:spAutoFit/>
            </a:bodyPr>
            <a:lstStyle/>
            <a:p>
              <a:pPr algn="ctr"/>
              <a:r>
                <a:rPr lang="es-AR" sz="1400" dirty="0">
                  <a:solidFill>
                    <a:schemeClr val="bg1"/>
                  </a:solidFill>
                </a:rPr>
                <a:t>SD1</a:t>
              </a:r>
            </a:p>
          </p:txBody>
        </p:sp>
        <p:sp>
          <p:nvSpPr>
            <p:cNvPr id="34" name="CuadroTexto 33">
              <a:extLst>
                <a:ext uri="{FF2B5EF4-FFF2-40B4-BE49-F238E27FC236}">
                  <a16:creationId xmlns:a16="http://schemas.microsoft.com/office/drawing/2014/main" id="{54685526-0F96-8EC0-F316-4AFDC9A7FDBD}"/>
                </a:ext>
              </a:extLst>
            </p:cNvPr>
            <p:cNvSpPr txBox="1"/>
            <p:nvPr/>
          </p:nvSpPr>
          <p:spPr>
            <a:xfrm>
              <a:off x="6088257" y="1785065"/>
              <a:ext cx="574564" cy="307777"/>
            </a:xfrm>
            <a:prstGeom prst="rect">
              <a:avLst/>
            </a:prstGeom>
            <a:noFill/>
          </p:spPr>
          <p:txBody>
            <a:bodyPr wrap="square" rtlCol="0">
              <a:spAutoFit/>
            </a:bodyPr>
            <a:lstStyle/>
            <a:p>
              <a:pPr algn="ctr"/>
              <a:r>
                <a:rPr lang="es-AR" sz="1400" dirty="0">
                  <a:solidFill>
                    <a:schemeClr val="bg1"/>
                  </a:solidFill>
                </a:rPr>
                <a:t>SD3</a:t>
              </a:r>
            </a:p>
          </p:txBody>
        </p:sp>
        <p:sp>
          <p:nvSpPr>
            <p:cNvPr id="35" name="CuadroTexto 34">
              <a:extLst>
                <a:ext uri="{FF2B5EF4-FFF2-40B4-BE49-F238E27FC236}">
                  <a16:creationId xmlns:a16="http://schemas.microsoft.com/office/drawing/2014/main" id="{965D9C51-2B53-A782-6AAF-704E00CBB15A}"/>
                </a:ext>
              </a:extLst>
            </p:cNvPr>
            <p:cNvSpPr txBox="1"/>
            <p:nvPr/>
          </p:nvSpPr>
          <p:spPr>
            <a:xfrm>
              <a:off x="6317461" y="1273423"/>
              <a:ext cx="574564" cy="307777"/>
            </a:xfrm>
            <a:prstGeom prst="rect">
              <a:avLst/>
            </a:prstGeom>
            <a:noFill/>
          </p:spPr>
          <p:txBody>
            <a:bodyPr wrap="square" rtlCol="0">
              <a:spAutoFit/>
            </a:bodyPr>
            <a:lstStyle/>
            <a:p>
              <a:pPr algn="ctr"/>
              <a:r>
                <a:rPr lang="es-AR" sz="1400" dirty="0">
                  <a:solidFill>
                    <a:schemeClr val="bg1"/>
                  </a:solidFill>
                </a:rPr>
                <a:t>SD4</a:t>
              </a:r>
            </a:p>
          </p:txBody>
        </p:sp>
        <p:sp>
          <p:nvSpPr>
            <p:cNvPr id="36" name="CuadroTexto 35">
              <a:extLst>
                <a:ext uri="{FF2B5EF4-FFF2-40B4-BE49-F238E27FC236}">
                  <a16:creationId xmlns:a16="http://schemas.microsoft.com/office/drawing/2014/main" id="{710A7B36-2C49-49C0-707D-190FF7A330D2}"/>
                </a:ext>
              </a:extLst>
            </p:cNvPr>
            <p:cNvSpPr txBox="1"/>
            <p:nvPr/>
          </p:nvSpPr>
          <p:spPr>
            <a:xfrm>
              <a:off x="6995130" y="1389771"/>
              <a:ext cx="574564" cy="307777"/>
            </a:xfrm>
            <a:prstGeom prst="rect">
              <a:avLst/>
            </a:prstGeom>
            <a:noFill/>
          </p:spPr>
          <p:txBody>
            <a:bodyPr wrap="square" rtlCol="0">
              <a:spAutoFit/>
            </a:bodyPr>
            <a:lstStyle/>
            <a:p>
              <a:pPr algn="ctr"/>
              <a:r>
                <a:rPr lang="es-AR" sz="1400" dirty="0">
                  <a:solidFill>
                    <a:schemeClr val="bg1"/>
                  </a:solidFill>
                </a:rPr>
                <a:t>SD5</a:t>
              </a:r>
            </a:p>
          </p:txBody>
        </p:sp>
        <p:sp>
          <p:nvSpPr>
            <p:cNvPr id="37" name="CuadroTexto 36">
              <a:extLst>
                <a:ext uri="{FF2B5EF4-FFF2-40B4-BE49-F238E27FC236}">
                  <a16:creationId xmlns:a16="http://schemas.microsoft.com/office/drawing/2014/main" id="{4A63190A-ED44-7C08-6A7F-132BFE9A217D}"/>
                </a:ext>
              </a:extLst>
            </p:cNvPr>
            <p:cNvSpPr txBox="1"/>
            <p:nvPr/>
          </p:nvSpPr>
          <p:spPr>
            <a:xfrm>
              <a:off x="7544419" y="1325766"/>
              <a:ext cx="574564" cy="307777"/>
            </a:xfrm>
            <a:prstGeom prst="rect">
              <a:avLst/>
            </a:prstGeom>
            <a:noFill/>
          </p:spPr>
          <p:txBody>
            <a:bodyPr wrap="square" rtlCol="0">
              <a:spAutoFit/>
            </a:bodyPr>
            <a:lstStyle/>
            <a:p>
              <a:pPr algn="ctr"/>
              <a:r>
                <a:rPr lang="es-AR" sz="1400" dirty="0">
                  <a:solidFill>
                    <a:schemeClr val="bg1"/>
                  </a:solidFill>
                </a:rPr>
                <a:t>SD6</a:t>
              </a:r>
            </a:p>
          </p:txBody>
        </p:sp>
        <p:sp>
          <p:nvSpPr>
            <p:cNvPr id="38" name="CuadroTexto 37">
              <a:extLst>
                <a:ext uri="{FF2B5EF4-FFF2-40B4-BE49-F238E27FC236}">
                  <a16:creationId xmlns:a16="http://schemas.microsoft.com/office/drawing/2014/main" id="{A92201BD-B9FD-3C40-DBA9-EE050EB7C8C2}"/>
                </a:ext>
              </a:extLst>
            </p:cNvPr>
            <p:cNvSpPr txBox="1"/>
            <p:nvPr/>
          </p:nvSpPr>
          <p:spPr>
            <a:xfrm>
              <a:off x="7974521" y="1463420"/>
              <a:ext cx="574564" cy="307777"/>
            </a:xfrm>
            <a:prstGeom prst="rect">
              <a:avLst/>
            </a:prstGeom>
            <a:noFill/>
          </p:spPr>
          <p:txBody>
            <a:bodyPr wrap="square" rtlCol="0">
              <a:spAutoFit/>
            </a:bodyPr>
            <a:lstStyle/>
            <a:p>
              <a:pPr algn="ctr"/>
              <a:r>
                <a:rPr lang="es-AR" sz="1400" dirty="0">
                  <a:solidFill>
                    <a:schemeClr val="bg1"/>
                  </a:solidFill>
                </a:rPr>
                <a:t>SD7</a:t>
              </a:r>
            </a:p>
          </p:txBody>
        </p:sp>
        <p:sp>
          <p:nvSpPr>
            <p:cNvPr id="39" name="CuadroTexto 38">
              <a:extLst>
                <a:ext uri="{FF2B5EF4-FFF2-40B4-BE49-F238E27FC236}">
                  <a16:creationId xmlns:a16="http://schemas.microsoft.com/office/drawing/2014/main" id="{91566CFC-E72F-634B-9982-BB614414EAF5}"/>
                </a:ext>
              </a:extLst>
            </p:cNvPr>
            <p:cNvSpPr txBox="1"/>
            <p:nvPr/>
          </p:nvSpPr>
          <p:spPr>
            <a:xfrm>
              <a:off x="8502411" y="1948128"/>
              <a:ext cx="725531" cy="276999"/>
            </a:xfrm>
            <a:prstGeom prst="rect">
              <a:avLst/>
            </a:prstGeom>
            <a:noFill/>
          </p:spPr>
          <p:txBody>
            <a:bodyPr wrap="square" rtlCol="0">
              <a:spAutoFit/>
            </a:bodyPr>
            <a:lstStyle/>
            <a:p>
              <a:pPr algn="ctr"/>
              <a:r>
                <a:rPr lang="es-AR" sz="1200" dirty="0">
                  <a:solidFill>
                    <a:schemeClr val="bg1"/>
                  </a:solidFill>
                </a:rPr>
                <a:t>E93 SD7</a:t>
              </a:r>
            </a:p>
          </p:txBody>
        </p:sp>
        <p:sp>
          <p:nvSpPr>
            <p:cNvPr id="40" name="CuadroTexto 39">
              <a:extLst>
                <a:ext uri="{FF2B5EF4-FFF2-40B4-BE49-F238E27FC236}">
                  <a16:creationId xmlns:a16="http://schemas.microsoft.com/office/drawing/2014/main" id="{70C0AF90-517B-D286-EAE9-DD5FF8668852}"/>
                </a:ext>
              </a:extLst>
            </p:cNvPr>
            <p:cNvSpPr txBox="1"/>
            <p:nvPr/>
          </p:nvSpPr>
          <p:spPr>
            <a:xfrm>
              <a:off x="8933382" y="1778850"/>
              <a:ext cx="574564" cy="307777"/>
            </a:xfrm>
            <a:prstGeom prst="rect">
              <a:avLst/>
            </a:prstGeom>
            <a:noFill/>
          </p:spPr>
          <p:txBody>
            <a:bodyPr wrap="square" rtlCol="0">
              <a:spAutoFit/>
            </a:bodyPr>
            <a:lstStyle/>
            <a:p>
              <a:pPr algn="ctr"/>
              <a:r>
                <a:rPr lang="es-AR" sz="1400" dirty="0">
                  <a:solidFill>
                    <a:schemeClr val="bg1"/>
                  </a:solidFill>
                </a:rPr>
                <a:t>SD8</a:t>
              </a:r>
            </a:p>
          </p:txBody>
        </p:sp>
        <p:cxnSp>
          <p:nvCxnSpPr>
            <p:cNvPr id="42" name="Conector recto de flecha 41">
              <a:extLst>
                <a:ext uri="{FF2B5EF4-FFF2-40B4-BE49-F238E27FC236}">
                  <a16:creationId xmlns:a16="http://schemas.microsoft.com/office/drawing/2014/main" id="{F4CC2702-A17E-74F7-9F42-E51DB7CA031B}"/>
                </a:ext>
              </a:extLst>
            </p:cNvPr>
            <p:cNvCxnSpPr>
              <a:cxnSpLocks/>
            </p:cNvCxnSpPr>
            <p:nvPr/>
          </p:nvCxnSpPr>
          <p:spPr>
            <a:xfrm flipH="1" flipV="1">
              <a:off x="8620805" y="1707905"/>
              <a:ext cx="125630" cy="30777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6" name="CuadroTexto 45">
              <a:extLst>
                <a:ext uri="{FF2B5EF4-FFF2-40B4-BE49-F238E27FC236}">
                  <a16:creationId xmlns:a16="http://schemas.microsoft.com/office/drawing/2014/main" id="{94C3D212-341A-0F22-401E-37B73BC93C64}"/>
                </a:ext>
              </a:extLst>
            </p:cNvPr>
            <p:cNvSpPr txBox="1"/>
            <p:nvPr/>
          </p:nvSpPr>
          <p:spPr>
            <a:xfrm>
              <a:off x="8953912" y="1285699"/>
              <a:ext cx="574564" cy="307777"/>
            </a:xfrm>
            <a:prstGeom prst="rect">
              <a:avLst/>
            </a:prstGeom>
            <a:noFill/>
          </p:spPr>
          <p:txBody>
            <a:bodyPr wrap="square" rtlCol="0">
              <a:spAutoFit/>
            </a:bodyPr>
            <a:lstStyle/>
            <a:p>
              <a:pPr algn="ctr"/>
              <a:r>
                <a:rPr lang="es-AR" sz="1400" dirty="0">
                  <a:solidFill>
                    <a:schemeClr val="bg1"/>
                  </a:solidFill>
                </a:rPr>
                <a:t>SD9</a:t>
              </a:r>
            </a:p>
          </p:txBody>
        </p:sp>
        <p:cxnSp>
          <p:nvCxnSpPr>
            <p:cNvPr id="48" name="Conector recto de flecha 47">
              <a:extLst>
                <a:ext uri="{FF2B5EF4-FFF2-40B4-BE49-F238E27FC236}">
                  <a16:creationId xmlns:a16="http://schemas.microsoft.com/office/drawing/2014/main" id="{A02B4EC7-EEBA-2716-8AA9-0326B0B80DE8}"/>
                </a:ext>
              </a:extLst>
            </p:cNvPr>
            <p:cNvCxnSpPr>
              <a:cxnSpLocks/>
              <a:stCxn id="46" idx="2"/>
            </p:cNvCxnSpPr>
            <p:nvPr/>
          </p:nvCxnSpPr>
          <p:spPr>
            <a:xfrm flipH="1">
              <a:off x="9052103" y="1593476"/>
              <a:ext cx="189091" cy="17686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Conector recto de flecha 49">
              <a:extLst>
                <a:ext uri="{FF2B5EF4-FFF2-40B4-BE49-F238E27FC236}">
                  <a16:creationId xmlns:a16="http://schemas.microsoft.com/office/drawing/2014/main" id="{E14D8CD5-D054-A21D-9082-D0146B1E9968}"/>
                </a:ext>
              </a:extLst>
            </p:cNvPr>
            <p:cNvCxnSpPr>
              <a:cxnSpLocks/>
            </p:cNvCxnSpPr>
            <p:nvPr/>
          </p:nvCxnSpPr>
          <p:spPr>
            <a:xfrm flipH="1" flipV="1">
              <a:off x="8879221" y="1754289"/>
              <a:ext cx="159630" cy="178449"/>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5" name="Grupo 54">
            <a:extLst>
              <a:ext uri="{FF2B5EF4-FFF2-40B4-BE49-F238E27FC236}">
                <a16:creationId xmlns:a16="http://schemas.microsoft.com/office/drawing/2014/main" id="{D5E25A58-4097-352C-3FBD-1E0B806D4326}"/>
              </a:ext>
            </a:extLst>
          </p:cNvPr>
          <p:cNvGrpSpPr/>
          <p:nvPr/>
        </p:nvGrpSpPr>
        <p:grpSpPr>
          <a:xfrm>
            <a:off x="132527" y="833160"/>
            <a:ext cx="3217524" cy="5720042"/>
            <a:chOff x="556592" y="965680"/>
            <a:chExt cx="3217524" cy="5720042"/>
          </a:xfrm>
        </p:grpSpPr>
        <p:grpSp>
          <p:nvGrpSpPr>
            <p:cNvPr id="24" name="Grupo 23">
              <a:extLst>
                <a:ext uri="{FF2B5EF4-FFF2-40B4-BE49-F238E27FC236}">
                  <a16:creationId xmlns:a16="http://schemas.microsoft.com/office/drawing/2014/main" id="{D737FEED-5A9D-38C6-E4C6-600B381B9A5F}"/>
                </a:ext>
              </a:extLst>
            </p:cNvPr>
            <p:cNvGrpSpPr/>
            <p:nvPr/>
          </p:nvGrpSpPr>
          <p:grpSpPr>
            <a:xfrm>
              <a:off x="556592" y="965680"/>
              <a:ext cx="3217524" cy="5720042"/>
              <a:chOff x="556592" y="965680"/>
              <a:chExt cx="3217524" cy="5720042"/>
            </a:xfrm>
          </p:grpSpPr>
          <p:pic>
            <p:nvPicPr>
              <p:cNvPr id="8" name="Imagen 7" descr="Un jardín con plantas&#10;&#10;Descripción generada automáticamente">
                <a:extLst>
                  <a:ext uri="{FF2B5EF4-FFF2-40B4-BE49-F238E27FC236}">
                    <a16:creationId xmlns:a16="http://schemas.microsoft.com/office/drawing/2014/main" id="{65FE2F41-4D22-ABA8-C1A5-B40E489F84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592" y="965680"/>
                <a:ext cx="3217524" cy="5720042"/>
              </a:xfrm>
              <a:prstGeom prst="rect">
                <a:avLst/>
              </a:prstGeom>
            </p:spPr>
          </p:pic>
          <p:sp>
            <p:nvSpPr>
              <p:cNvPr id="9" name="CuadroTexto 8">
                <a:extLst>
                  <a:ext uri="{FF2B5EF4-FFF2-40B4-BE49-F238E27FC236}">
                    <a16:creationId xmlns:a16="http://schemas.microsoft.com/office/drawing/2014/main" id="{CCE4AAA2-9E5E-693D-CE7D-16918D3386E5}"/>
                  </a:ext>
                </a:extLst>
              </p:cNvPr>
              <p:cNvSpPr txBox="1"/>
              <p:nvPr/>
            </p:nvSpPr>
            <p:spPr>
              <a:xfrm>
                <a:off x="556592" y="2690191"/>
                <a:ext cx="781878" cy="276999"/>
              </a:xfrm>
              <a:prstGeom prst="rect">
                <a:avLst/>
              </a:prstGeom>
              <a:noFill/>
              <a:ln>
                <a:noFill/>
              </a:ln>
            </p:spPr>
            <p:txBody>
              <a:bodyPr wrap="square" rtlCol="0">
                <a:spAutoFit/>
              </a:bodyPr>
              <a:lstStyle/>
              <a:p>
                <a:r>
                  <a:rPr lang="es-AR" sz="1200" dirty="0">
                    <a:solidFill>
                      <a:schemeClr val="bg1"/>
                    </a:solidFill>
                  </a:rPr>
                  <a:t>E93 SD7</a:t>
                </a:r>
              </a:p>
            </p:txBody>
          </p:sp>
          <p:sp>
            <p:nvSpPr>
              <p:cNvPr id="10" name="CuadroTexto 9">
                <a:extLst>
                  <a:ext uri="{FF2B5EF4-FFF2-40B4-BE49-F238E27FC236}">
                    <a16:creationId xmlns:a16="http://schemas.microsoft.com/office/drawing/2014/main" id="{9337AF80-F0FB-120B-6897-2757368D6594}"/>
                  </a:ext>
                </a:extLst>
              </p:cNvPr>
              <p:cNvSpPr txBox="1"/>
              <p:nvPr/>
            </p:nvSpPr>
            <p:spPr>
              <a:xfrm>
                <a:off x="1457739" y="2690191"/>
                <a:ext cx="781878" cy="276999"/>
              </a:xfrm>
              <a:prstGeom prst="rect">
                <a:avLst/>
              </a:prstGeom>
              <a:noFill/>
              <a:ln>
                <a:noFill/>
              </a:ln>
            </p:spPr>
            <p:txBody>
              <a:bodyPr wrap="square" rtlCol="0">
                <a:spAutoFit/>
              </a:bodyPr>
              <a:lstStyle/>
              <a:p>
                <a:r>
                  <a:rPr lang="es-AR" sz="1200" dirty="0">
                    <a:solidFill>
                      <a:schemeClr val="bg1"/>
                    </a:solidFill>
                  </a:rPr>
                  <a:t>E93 SD8</a:t>
                </a:r>
              </a:p>
            </p:txBody>
          </p:sp>
          <p:sp>
            <p:nvSpPr>
              <p:cNvPr id="11" name="CuadroTexto 10">
                <a:extLst>
                  <a:ext uri="{FF2B5EF4-FFF2-40B4-BE49-F238E27FC236}">
                    <a16:creationId xmlns:a16="http://schemas.microsoft.com/office/drawing/2014/main" id="{FFF434E5-EC42-613F-3C4B-CF06720CD98A}"/>
                  </a:ext>
                </a:extLst>
              </p:cNvPr>
              <p:cNvSpPr txBox="1"/>
              <p:nvPr/>
            </p:nvSpPr>
            <p:spPr>
              <a:xfrm>
                <a:off x="2562918" y="2729947"/>
                <a:ext cx="781878" cy="276999"/>
              </a:xfrm>
              <a:prstGeom prst="rect">
                <a:avLst/>
              </a:prstGeom>
              <a:noFill/>
              <a:ln>
                <a:noFill/>
              </a:ln>
            </p:spPr>
            <p:txBody>
              <a:bodyPr wrap="square" rtlCol="0">
                <a:spAutoFit/>
              </a:bodyPr>
              <a:lstStyle/>
              <a:p>
                <a:r>
                  <a:rPr lang="es-AR" sz="1200" dirty="0">
                    <a:solidFill>
                      <a:schemeClr val="bg1"/>
                    </a:solidFill>
                  </a:rPr>
                  <a:t>E93 SD9</a:t>
                </a:r>
              </a:p>
            </p:txBody>
          </p:sp>
          <p:sp>
            <p:nvSpPr>
              <p:cNvPr id="12" name="CuadroTexto 11">
                <a:extLst>
                  <a:ext uri="{FF2B5EF4-FFF2-40B4-BE49-F238E27FC236}">
                    <a16:creationId xmlns:a16="http://schemas.microsoft.com/office/drawing/2014/main" id="{68536BA8-03BE-CA63-D054-188B3F3B3567}"/>
                  </a:ext>
                </a:extLst>
              </p:cNvPr>
              <p:cNvSpPr txBox="1"/>
              <p:nvPr/>
            </p:nvSpPr>
            <p:spPr>
              <a:xfrm>
                <a:off x="1818043" y="3152001"/>
                <a:ext cx="781878" cy="338554"/>
              </a:xfrm>
              <a:prstGeom prst="rect">
                <a:avLst/>
              </a:prstGeom>
              <a:noFill/>
              <a:ln>
                <a:noFill/>
              </a:ln>
            </p:spPr>
            <p:txBody>
              <a:bodyPr wrap="square" rtlCol="0">
                <a:spAutoFit/>
              </a:bodyPr>
              <a:lstStyle/>
              <a:p>
                <a:pPr algn="ctr"/>
                <a:r>
                  <a:rPr lang="es-AR" sz="1600" b="1" dirty="0">
                    <a:solidFill>
                      <a:schemeClr val="bg1"/>
                    </a:solidFill>
                  </a:rPr>
                  <a:t>SD8</a:t>
                </a:r>
              </a:p>
            </p:txBody>
          </p:sp>
          <p:sp>
            <p:nvSpPr>
              <p:cNvPr id="13" name="CuadroTexto 12">
                <a:extLst>
                  <a:ext uri="{FF2B5EF4-FFF2-40B4-BE49-F238E27FC236}">
                    <a16:creationId xmlns:a16="http://schemas.microsoft.com/office/drawing/2014/main" id="{6DBB27DF-255D-90BB-365C-66FA5A68384C}"/>
                  </a:ext>
                </a:extLst>
              </p:cNvPr>
              <p:cNvSpPr txBox="1"/>
              <p:nvPr/>
            </p:nvSpPr>
            <p:spPr>
              <a:xfrm>
                <a:off x="1774415" y="4691701"/>
                <a:ext cx="781878" cy="338554"/>
              </a:xfrm>
              <a:prstGeom prst="rect">
                <a:avLst/>
              </a:prstGeom>
              <a:noFill/>
              <a:ln>
                <a:noFill/>
              </a:ln>
            </p:spPr>
            <p:txBody>
              <a:bodyPr wrap="square" rtlCol="0">
                <a:spAutoFit/>
              </a:bodyPr>
              <a:lstStyle/>
              <a:p>
                <a:pPr algn="ctr"/>
                <a:r>
                  <a:rPr lang="es-AR" sz="1600" b="1" dirty="0">
                    <a:solidFill>
                      <a:schemeClr val="bg1"/>
                    </a:solidFill>
                  </a:rPr>
                  <a:t>SD9</a:t>
                </a:r>
              </a:p>
            </p:txBody>
          </p:sp>
          <p:sp>
            <p:nvSpPr>
              <p:cNvPr id="14" name="CuadroTexto 13">
                <a:extLst>
                  <a:ext uri="{FF2B5EF4-FFF2-40B4-BE49-F238E27FC236}">
                    <a16:creationId xmlns:a16="http://schemas.microsoft.com/office/drawing/2014/main" id="{726D918B-4421-6BDC-87E6-54A7224AC57E}"/>
                  </a:ext>
                </a:extLst>
              </p:cNvPr>
              <p:cNvSpPr txBox="1"/>
              <p:nvPr/>
            </p:nvSpPr>
            <p:spPr>
              <a:xfrm>
                <a:off x="1861931" y="2417751"/>
                <a:ext cx="781878" cy="307777"/>
              </a:xfrm>
              <a:prstGeom prst="rect">
                <a:avLst/>
              </a:prstGeom>
              <a:noFill/>
              <a:ln>
                <a:noFill/>
              </a:ln>
            </p:spPr>
            <p:txBody>
              <a:bodyPr wrap="square" rtlCol="0">
                <a:spAutoFit/>
              </a:bodyPr>
              <a:lstStyle/>
              <a:p>
                <a:pPr algn="ctr"/>
                <a:r>
                  <a:rPr lang="es-AR" sz="1400" b="1" dirty="0">
                    <a:solidFill>
                      <a:schemeClr val="bg1"/>
                    </a:solidFill>
                  </a:rPr>
                  <a:t>SD7</a:t>
                </a:r>
              </a:p>
            </p:txBody>
          </p:sp>
          <p:sp>
            <p:nvSpPr>
              <p:cNvPr id="15" name="CuadroTexto 14">
                <a:extLst>
                  <a:ext uri="{FF2B5EF4-FFF2-40B4-BE49-F238E27FC236}">
                    <a16:creationId xmlns:a16="http://schemas.microsoft.com/office/drawing/2014/main" id="{3B58AB2A-0BDE-6EA8-CA98-CC8653DC58D0}"/>
                  </a:ext>
                </a:extLst>
              </p:cNvPr>
              <p:cNvSpPr txBox="1"/>
              <p:nvPr/>
            </p:nvSpPr>
            <p:spPr>
              <a:xfrm>
                <a:off x="1781040" y="2156715"/>
                <a:ext cx="781878" cy="307777"/>
              </a:xfrm>
              <a:prstGeom prst="rect">
                <a:avLst/>
              </a:prstGeom>
              <a:noFill/>
              <a:ln>
                <a:noFill/>
              </a:ln>
            </p:spPr>
            <p:txBody>
              <a:bodyPr wrap="square" rtlCol="0">
                <a:spAutoFit/>
              </a:bodyPr>
              <a:lstStyle/>
              <a:p>
                <a:pPr algn="ctr"/>
                <a:r>
                  <a:rPr lang="es-AR" sz="1400" b="1" dirty="0">
                    <a:solidFill>
                      <a:schemeClr val="bg1"/>
                    </a:solidFill>
                  </a:rPr>
                  <a:t>SD6</a:t>
                </a:r>
              </a:p>
            </p:txBody>
          </p:sp>
          <p:sp>
            <p:nvSpPr>
              <p:cNvPr id="16" name="CuadroTexto 15">
                <a:extLst>
                  <a:ext uri="{FF2B5EF4-FFF2-40B4-BE49-F238E27FC236}">
                    <a16:creationId xmlns:a16="http://schemas.microsoft.com/office/drawing/2014/main" id="{9D0DD1B4-561E-6AB3-2112-63F6E5415CD4}"/>
                  </a:ext>
                </a:extLst>
              </p:cNvPr>
              <p:cNvSpPr txBox="1"/>
              <p:nvPr/>
            </p:nvSpPr>
            <p:spPr>
              <a:xfrm>
                <a:off x="1390101" y="1991278"/>
                <a:ext cx="781878" cy="307777"/>
              </a:xfrm>
              <a:prstGeom prst="rect">
                <a:avLst/>
              </a:prstGeom>
              <a:noFill/>
              <a:ln>
                <a:noFill/>
              </a:ln>
            </p:spPr>
            <p:txBody>
              <a:bodyPr wrap="square" rtlCol="0">
                <a:spAutoFit/>
              </a:bodyPr>
              <a:lstStyle/>
              <a:p>
                <a:pPr algn="ctr"/>
                <a:r>
                  <a:rPr lang="es-AR" sz="1400" b="1" dirty="0">
                    <a:solidFill>
                      <a:schemeClr val="bg1"/>
                    </a:solidFill>
                  </a:rPr>
                  <a:t>SD5</a:t>
                </a:r>
              </a:p>
            </p:txBody>
          </p:sp>
          <p:sp>
            <p:nvSpPr>
              <p:cNvPr id="17" name="CuadroTexto 16">
                <a:extLst>
                  <a:ext uri="{FF2B5EF4-FFF2-40B4-BE49-F238E27FC236}">
                    <a16:creationId xmlns:a16="http://schemas.microsoft.com/office/drawing/2014/main" id="{C4D5923E-9E7F-1457-26B1-9470FCF0E630}"/>
                  </a:ext>
                </a:extLst>
              </p:cNvPr>
              <p:cNvSpPr txBox="1"/>
              <p:nvPr/>
            </p:nvSpPr>
            <p:spPr>
              <a:xfrm>
                <a:off x="647980" y="1413211"/>
                <a:ext cx="2427901" cy="307777"/>
              </a:xfrm>
              <a:prstGeom prst="rect">
                <a:avLst/>
              </a:prstGeom>
              <a:noFill/>
              <a:ln>
                <a:noFill/>
              </a:ln>
            </p:spPr>
            <p:txBody>
              <a:bodyPr wrap="square" rtlCol="0">
                <a:spAutoFit/>
              </a:bodyPr>
              <a:lstStyle/>
              <a:p>
                <a:pPr algn="ctr"/>
                <a:r>
                  <a:rPr lang="es-AR" sz="1400" b="1" dirty="0">
                    <a:solidFill>
                      <a:schemeClr val="bg1"/>
                    </a:solidFill>
                  </a:rPr>
                  <a:t>SD1 </a:t>
                </a:r>
                <a:r>
                  <a:rPr lang="es-AR" sz="1400" b="1" dirty="0" err="1">
                    <a:solidFill>
                      <a:schemeClr val="bg1"/>
                    </a:solidFill>
                  </a:rPr>
                  <a:t>to</a:t>
                </a:r>
                <a:r>
                  <a:rPr lang="es-AR" sz="1400" b="1" dirty="0">
                    <a:solidFill>
                      <a:schemeClr val="bg1"/>
                    </a:solidFill>
                  </a:rPr>
                  <a:t> 4 </a:t>
                </a:r>
                <a:r>
                  <a:rPr lang="es-AR" sz="1400" b="1" dirty="0" err="1">
                    <a:solidFill>
                      <a:schemeClr val="bg1"/>
                    </a:solidFill>
                  </a:rPr>
                  <a:t>hidden</a:t>
                </a:r>
                <a:r>
                  <a:rPr lang="es-AR" sz="1400" b="1" dirty="0">
                    <a:solidFill>
                      <a:schemeClr val="bg1"/>
                    </a:solidFill>
                  </a:rPr>
                  <a:t> </a:t>
                </a:r>
                <a:r>
                  <a:rPr lang="es-AR" sz="1400" b="1" dirty="0" err="1">
                    <a:solidFill>
                      <a:schemeClr val="bg1"/>
                    </a:solidFill>
                  </a:rPr>
                  <a:t>behind</a:t>
                </a:r>
                <a:endParaRPr lang="es-AR" sz="1400" b="1" dirty="0">
                  <a:solidFill>
                    <a:schemeClr val="bg1"/>
                  </a:solidFill>
                </a:endParaRPr>
              </a:p>
            </p:txBody>
          </p:sp>
          <p:cxnSp>
            <p:nvCxnSpPr>
              <p:cNvPr id="22" name="Conector recto de flecha 21">
                <a:extLst>
                  <a:ext uri="{FF2B5EF4-FFF2-40B4-BE49-F238E27FC236}">
                    <a16:creationId xmlns:a16="http://schemas.microsoft.com/office/drawing/2014/main" id="{579426B8-311A-FB4E-E29A-E10D11C31A08}"/>
                  </a:ext>
                </a:extLst>
              </p:cNvPr>
              <p:cNvCxnSpPr>
                <a:cxnSpLocks/>
              </p:cNvCxnSpPr>
              <p:nvPr/>
            </p:nvCxnSpPr>
            <p:spPr>
              <a:xfrm>
                <a:off x="1390101" y="1697548"/>
                <a:ext cx="266421" cy="175034"/>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6" name="CuadroTexto 5">
              <a:extLst>
                <a:ext uri="{FF2B5EF4-FFF2-40B4-BE49-F238E27FC236}">
                  <a16:creationId xmlns:a16="http://schemas.microsoft.com/office/drawing/2014/main" id="{C5545F94-A49E-0661-FB29-D94EF5EC46CC}"/>
                </a:ext>
              </a:extLst>
            </p:cNvPr>
            <p:cNvSpPr txBox="1"/>
            <p:nvPr/>
          </p:nvSpPr>
          <p:spPr>
            <a:xfrm>
              <a:off x="2425142" y="977484"/>
              <a:ext cx="1320471" cy="338554"/>
            </a:xfrm>
            <a:prstGeom prst="rect">
              <a:avLst/>
            </a:prstGeom>
            <a:solidFill>
              <a:schemeClr val="bg1"/>
            </a:solidFill>
          </p:spPr>
          <p:txBody>
            <a:bodyPr wrap="square" rtlCol="0">
              <a:spAutoFit/>
            </a:bodyPr>
            <a:lstStyle/>
            <a:p>
              <a:r>
                <a:rPr lang="es-AR" sz="1600" dirty="0" err="1"/>
                <a:t>Aug</a:t>
              </a:r>
              <a:r>
                <a:rPr lang="es-AR" sz="1600" dirty="0"/>
                <a:t> 24, 2022</a:t>
              </a:r>
            </a:p>
          </p:txBody>
        </p:sp>
      </p:grpSp>
      <p:grpSp>
        <p:nvGrpSpPr>
          <p:cNvPr id="75" name="Grupo 74">
            <a:extLst>
              <a:ext uri="{FF2B5EF4-FFF2-40B4-BE49-F238E27FC236}">
                <a16:creationId xmlns:a16="http://schemas.microsoft.com/office/drawing/2014/main" id="{E16D27A4-F6B8-BCA3-7C93-384948083370}"/>
              </a:ext>
            </a:extLst>
          </p:cNvPr>
          <p:cNvGrpSpPr/>
          <p:nvPr/>
        </p:nvGrpSpPr>
        <p:grpSpPr>
          <a:xfrm>
            <a:off x="8278088" y="3774123"/>
            <a:ext cx="3781385" cy="2127029"/>
            <a:chOff x="8278088" y="3774123"/>
            <a:chExt cx="3781385" cy="2127029"/>
          </a:xfrm>
        </p:grpSpPr>
        <p:pic>
          <p:nvPicPr>
            <p:cNvPr id="57" name="Imagen 56" descr="Planta en un campo de pasto&#10;&#10;Descripción generada automáticamente">
              <a:extLst>
                <a:ext uri="{FF2B5EF4-FFF2-40B4-BE49-F238E27FC236}">
                  <a16:creationId xmlns:a16="http://schemas.microsoft.com/office/drawing/2014/main" id="{0199F1F0-7CBF-BB13-82E3-F84B0171CC1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78088" y="3774123"/>
              <a:ext cx="3781385" cy="2127029"/>
            </a:xfrm>
            <a:prstGeom prst="rect">
              <a:avLst/>
            </a:prstGeom>
          </p:spPr>
        </p:pic>
        <p:sp>
          <p:nvSpPr>
            <p:cNvPr id="58" name="CuadroTexto 57">
              <a:extLst>
                <a:ext uri="{FF2B5EF4-FFF2-40B4-BE49-F238E27FC236}">
                  <a16:creationId xmlns:a16="http://schemas.microsoft.com/office/drawing/2014/main" id="{C6EED172-992D-B685-5663-4C3C32473E53}"/>
                </a:ext>
              </a:extLst>
            </p:cNvPr>
            <p:cNvSpPr txBox="1"/>
            <p:nvPr/>
          </p:nvSpPr>
          <p:spPr>
            <a:xfrm>
              <a:off x="9478294" y="5183670"/>
              <a:ext cx="1033670" cy="338554"/>
            </a:xfrm>
            <a:prstGeom prst="rect">
              <a:avLst/>
            </a:prstGeom>
            <a:noFill/>
          </p:spPr>
          <p:txBody>
            <a:bodyPr wrap="square" rtlCol="0">
              <a:spAutoFit/>
            </a:bodyPr>
            <a:lstStyle/>
            <a:p>
              <a:pPr algn="ctr"/>
              <a:r>
                <a:rPr lang="es-AR" sz="1600" b="1" dirty="0">
                  <a:solidFill>
                    <a:schemeClr val="bg1"/>
                  </a:solidFill>
                </a:rPr>
                <a:t>SD 10</a:t>
              </a:r>
            </a:p>
          </p:txBody>
        </p:sp>
        <p:sp>
          <p:nvSpPr>
            <p:cNvPr id="59" name="CuadroTexto 58">
              <a:extLst>
                <a:ext uri="{FF2B5EF4-FFF2-40B4-BE49-F238E27FC236}">
                  <a16:creationId xmlns:a16="http://schemas.microsoft.com/office/drawing/2014/main" id="{D42C93C1-47A9-7DFA-EC21-2173F284BB3E}"/>
                </a:ext>
              </a:extLst>
            </p:cNvPr>
            <p:cNvSpPr txBox="1"/>
            <p:nvPr/>
          </p:nvSpPr>
          <p:spPr>
            <a:xfrm>
              <a:off x="9837474" y="4220627"/>
              <a:ext cx="1033670" cy="338554"/>
            </a:xfrm>
            <a:prstGeom prst="rect">
              <a:avLst/>
            </a:prstGeom>
            <a:noFill/>
          </p:spPr>
          <p:txBody>
            <a:bodyPr wrap="square" rtlCol="0">
              <a:spAutoFit/>
            </a:bodyPr>
            <a:lstStyle/>
            <a:p>
              <a:pPr algn="ctr"/>
              <a:r>
                <a:rPr lang="es-AR" sz="1600" b="1" dirty="0">
                  <a:solidFill>
                    <a:schemeClr val="bg1"/>
                  </a:solidFill>
                </a:rPr>
                <a:t>SD 11</a:t>
              </a:r>
            </a:p>
          </p:txBody>
        </p:sp>
        <p:sp>
          <p:nvSpPr>
            <p:cNvPr id="60" name="CuadroTexto 59">
              <a:extLst>
                <a:ext uri="{FF2B5EF4-FFF2-40B4-BE49-F238E27FC236}">
                  <a16:creationId xmlns:a16="http://schemas.microsoft.com/office/drawing/2014/main" id="{DE85F08E-8184-0CA3-ADB1-7F529566BA40}"/>
                </a:ext>
              </a:extLst>
            </p:cNvPr>
            <p:cNvSpPr txBox="1"/>
            <p:nvPr/>
          </p:nvSpPr>
          <p:spPr>
            <a:xfrm>
              <a:off x="8317845" y="3818443"/>
              <a:ext cx="1160450" cy="338554"/>
            </a:xfrm>
            <a:prstGeom prst="rect">
              <a:avLst/>
            </a:prstGeom>
            <a:solidFill>
              <a:schemeClr val="bg1"/>
            </a:solidFill>
            <a:ln>
              <a:noFill/>
            </a:ln>
          </p:spPr>
          <p:txBody>
            <a:bodyPr wrap="square" rtlCol="0">
              <a:spAutoFit/>
            </a:bodyPr>
            <a:lstStyle/>
            <a:p>
              <a:r>
                <a:rPr lang="es-AR" sz="1600" dirty="0"/>
                <a:t>Oct 7, 2022</a:t>
              </a:r>
            </a:p>
          </p:txBody>
        </p:sp>
      </p:grpSp>
      <p:grpSp>
        <p:nvGrpSpPr>
          <p:cNvPr id="76" name="Grupo 75">
            <a:extLst>
              <a:ext uri="{FF2B5EF4-FFF2-40B4-BE49-F238E27FC236}">
                <a16:creationId xmlns:a16="http://schemas.microsoft.com/office/drawing/2014/main" id="{AAA7EACD-9370-197B-67C3-CB1033C2E799}"/>
              </a:ext>
            </a:extLst>
          </p:cNvPr>
          <p:cNvGrpSpPr/>
          <p:nvPr/>
        </p:nvGrpSpPr>
        <p:grpSpPr>
          <a:xfrm>
            <a:off x="8130119" y="1028156"/>
            <a:ext cx="4011737" cy="2676515"/>
            <a:chOff x="8143371" y="935392"/>
            <a:chExt cx="4011737" cy="2676515"/>
          </a:xfrm>
        </p:grpSpPr>
        <p:pic>
          <p:nvPicPr>
            <p:cNvPr id="62" name="Imagen 61" descr="Un jardín con una flor en el campo&#10;&#10;Descripción generada automáticamente">
              <a:extLst>
                <a:ext uri="{FF2B5EF4-FFF2-40B4-BE49-F238E27FC236}">
                  <a16:creationId xmlns:a16="http://schemas.microsoft.com/office/drawing/2014/main" id="{FED2DC1A-0585-7652-CC2A-7A0CD8B4639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8479"/>
            <a:stretch/>
          </p:blipFill>
          <p:spPr>
            <a:xfrm>
              <a:off x="8252138" y="1271887"/>
              <a:ext cx="3807335" cy="2340020"/>
            </a:xfrm>
            <a:prstGeom prst="rect">
              <a:avLst/>
            </a:prstGeom>
          </p:spPr>
        </p:pic>
        <p:sp>
          <p:nvSpPr>
            <p:cNvPr id="63" name="CuadroTexto 62">
              <a:extLst>
                <a:ext uri="{FF2B5EF4-FFF2-40B4-BE49-F238E27FC236}">
                  <a16:creationId xmlns:a16="http://schemas.microsoft.com/office/drawing/2014/main" id="{D51F8609-B159-EADE-C45C-C29E6819DC51}"/>
                </a:ext>
              </a:extLst>
            </p:cNvPr>
            <p:cNvSpPr txBox="1"/>
            <p:nvPr/>
          </p:nvSpPr>
          <p:spPr>
            <a:xfrm>
              <a:off x="8252138" y="935392"/>
              <a:ext cx="1160450" cy="338554"/>
            </a:xfrm>
            <a:prstGeom prst="rect">
              <a:avLst/>
            </a:prstGeom>
            <a:solidFill>
              <a:schemeClr val="bg1"/>
            </a:solidFill>
            <a:ln>
              <a:noFill/>
            </a:ln>
          </p:spPr>
          <p:txBody>
            <a:bodyPr wrap="square" rtlCol="0">
              <a:spAutoFit/>
            </a:bodyPr>
            <a:lstStyle/>
            <a:p>
              <a:r>
                <a:rPr lang="es-AR" sz="1600" dirty="0"/>
                <a:t>Oct 7, 2022</a:t>
              </a:r>
            </a:p>
          </p:txBody>
        </p:sp>
        <p:sp>
          <p:nvSpPr>
            <p:cNvPr id="64" name="CuadroTexto 63">
              <a:extLst>
                <a:ext uri="{FF2B5EF4-FFF2-40B4-BE49-F238E27FC236}">
                  <a16:creationId xmlns:a16="http://schemas.microsoft.com/office/drawing/2014/main" id="{55FB8B3B-C4EA-9980-542D-29E483744272}"/>
                </a:ext>
              </a:extLst>
            </p:cNvPr>
            <p:cNvSpPr txBox="1"/>
            <p:nvPr/>
          </p:nvSpPr>
          <p:spPr>
            <a:xfrm>
              <a:off x="10754132" y="2830251"/>
              <a:ext cx="808387" cy="307777"/>
            </a:xfrm>
            <a:prstGeom prst="rect">
              <a:avLst/>
            </a:prstGeom>
            <a:noFill/>
          </p:spPr>
          <p:txBody>
            <a:bodyPr wrap="square" rtlCol="0">
              <a:spAutoFit/>
            </a:bodyPr>
            <a:lstStyle/>
            <a:p>
              <a:pPr algn="ctr"/>
              <a:r>
                <a:rPr lang="es-AR" sz="1400" b="1" dirty="0">
                  <a:solidFill>
                    <a:schemeClr val="bg1"/>
                  </a:solidFill>
                </a:rPr>
                <a:t>SD 10</a:t>
              </a:r>
            </a:p>
          </p:txBody>
        </p:sp>
        <p:sp>
          <p:nvSpPr>
            <p:cNvPr id="65" name="CuadroTexto 64">
              <a:extLst>
                <a:ext uri="{FF2B5EF4-FFF2-40B4-BE49-F238E27FC236}">
                  <a16:creationId xmlns:a16="http://schemas.microsoft.com/office/drawing/2014/main" id="{0AD1CB1F-58BA-34A6-3351-66FF3FF7B64D}"/>
                </a:ext>
              </a:extLst>
            </p:cNvPr>
            <p:cNvSpPr txBox="1"/>
            <p:nvPr/>
          </p:nvSpPr>
          <p:spPr>
            <a:xfrm>
              <a:off x="9186742" y="2570879"/>
              <a:ext cx="808387" cy="307777"/>
            </a:xfrm>
            <a:prstGeom prst="rect">
              <a:avLst/>
            </a:prstGeom>
            <a:noFill/>
          </p:spPr>
          <p:txBody>
            <a:bodyPr wrap="square" rtlCol="0">
              <a:spAutoFit/>
            </a:bodyPr>
            <a:lstStyle/>
            <a:p>
              <a:pPr algn="ctr"/>
              <a:r>
                <a:rPr lang="es-AR" sz="1400" b="1" dirty="0">
                  <a:solidFill>
                    <a:schemeClr val="bg1"/>
                  </a:solidFill>
                </a:rPr>
                <a:t>SD 9</a:t>
              </a:r>
            </a:p>
          </p:txBody>
        </p:sp>
        <p:sp>
          <p:nvSpPr>
            <p:cNvPr id="66" name="CuadroTexto 65">
              <a:extLst>
                <a:ext uri="{FF2B5EF4-FFF2-40B4-BE49-F238E27FC236}">
                  <a16:creationId xmlns:a16="http://schemas.microsoft.com/office/drawing/2014/main" id="{D752D644-4871-3440-7881-6A67738CDD6C}"/>
                </a:ext>
              </a:extLst>
            </p:cNvPr>
            <p:cNvSpPr txBox="1"/>
            <p:nvPr/>
          </p:nvSpPr>
          <p:spPr>
            <a:xfrm>
              <a:off x="8587788" y="2131342"/>
              <a:ext cx="808387" cy="307777"/>
            </a:xfrm>
            <a:prstGeom prst="rect">
              <a:avLst/>
            </a:prstGeom>
            <a:noFill/>
          </p:spPr>
          <p:txBody>
            <a:bodyPr wrap="square" rtlCol="0">
              <a:spAutoFit/>
            </a:bodyPr>
            <a:lstStyle/>
            <a:p>
              <a:pPr algn="ctr"/>
              <a:r>
                <a:rPr lang="es-AR" sz="1400" b="1" dirty="0">
                  <a:solidFill>
                    <a:schemeClr val="bg1"/>
                  </a:solidFill>
                </a:rPr>
                <a:t>SD 8</a:t>
              </a:r>
            </a:p>
          </p:txBody>
        </p:sp>
        <p:sp>
          <p:nvSpPr>
            <p:cNvPr id="67" name="CuadroTexto 66">
              <a:extLst>
                <a:ext uri="{FF2B5EF4-FFF2-40B4-BE49-F238E27FC236}">
                  <a16:creationId xmlns:a16="http://schemas.microsoft.com/office/drawing/2014/main" id="{0A2124B5-8F69-5081-7D32-707587DC6347}"/>
                </a:ext>
              </a:extLst>
            </p:cNvPr>
            <p:cNvSpPr txBox="1"/>
            <p:nvPr/>
          </p:nvSpPr>
          <p:spPr>
            <a:xfrm>
              <a:off x="9162050" y="2300619"/>
              <a:ext cx="808387" cy="276999"/>
            </a:xfrm>
            <a:prstGeom prst="rect">
              <a:avLst/>
            </a:prstGeom>
            <a:noFill/>
          </p:spPr>
          <p:txBody>
            <a:bodyPr wrap="square" rtlCol="0">
              <a:spAutoFit/>
            </a:bodyPr>
            <a:lstStyle/>
            <a:p>
              <a:pPr algn="ctr"/>
              <a:r>
                <a:rPr lang="es-AR" sz="1200" b="1" dirty="0">
                  <a:solidFill>
                    <a:schemeClr val="bg1"/>
                  </a:solidFill>
                </a:rPr>
                <a:t>SD 8 E93</a:t>
              </a:r>
            </a:p>
          </p:txBody>
        </p:sp>
        <p:sp>
          <p:nvSpPr>
            <p:cNvPr id="68" name="CuadroTexto 67">
              <a:extLst>
                <a:ext uri="{FF2B5EF4-FFF2-40B4-BE49-F238E27FC236}">
                  <a16:creationId xmlns:a16="http://schemas.microsoft.com/office/drawing/2014/main" id="{E6654A96-0A1F-D38B-4A22-0CF27A7CD499}"/>
                </a:ext>
              </a:extLst>
            </p:cNvPr>
            <p:cNvSpPr txBox="1"/>
            <p:nvPr/>
          </p:nvSpPr>
          <p:spPr>
            <a:xfrm>
              <a:off x="10368265" y="2187712"/>
              <a:ext cx="808387" cy="276999"/>
            </a:xfrm>
            <a:prstGeom prst="rect">
              <a:avLst/>
            </a:prstGeom>
            <a:noFill/>
          </p:spPr>
          <p:txBody>
            <a:bodyPr wrap="square" rtlCol="0">
              <a:spAutoFit/>
            </a:bodyPr>
            <a:lstStyle/>
            <a:p>
              <a:pPr algn="ctr"/>
              <a:r>
                <a:rPr lang="es-AR" sz="1200" b="1" dirty="0">
                  <a:solidFill>
                    <a:schemeClr val="bg1"/>
                  </a:solidFill>
                </a:rPr>
                <a:t>SD 9 E93</a:t>
              </a:r>
            </a:p>
          </p:txBody>
        </p:sp>
        <p:sp>
          <p:nvSpPr>
            <p:cNvPr id="69" name="CuadroTexto 68">
              <a:extLst>
                <a:ext uri="{FF2B5EF4-FFF2-40B4-BE49-F238E27FC236}">
                  <a16:creationId xmlns:a16="http://schemas.microsoft.com/office/drawing/2014/main" id="{6954993D-1D2D-AF7B-E904-19615AF6284A}"/>
                </a:ext>
              </a:extLst>
            </p:cNvPr>
            <p:cNvSpPr txBox="1"/>
            <p:nvPr/>
          </p:nvSpPr>
          <p:spPr>
            <a:xfrm>
              <a:off x="11346721" y="2023620"/>
              <a:ext cx="808387" cy="276999"/>
            </a:xfrm>
            <a:prstGeom prst="rect">
              <a:avLst/>
            </a:prstGeom>
            <a:noFill/>
          </p:spPr>
          <p:txBody>
            <a:bodyPr wrap="square" rtlCol="0">
              <a:spAutoFit/>
            </a:bodyPr>
            <a:lstStyle/>
            <a:p>
              <a:pPr algn="ctr"/>
              <a:r>
                <a:rPr lang="es-AR" sz="1200" b="1" dirty="0">
                  <a:solidFill>
                    <a:schemeClr val="bg1"/>
                  </a:solidFill>
                </a:rPr>
                <a:t>SD 10 E93</a:t>
              </a:r>
            </a:p>
          </p:txBody>
        </p:sp>
        <p:sp>
          <p:nvSpPr>
            <p:cNvPr id="70" name="CuadroTexto 69">
              <a:extLst>
                <a:ext uri="{FF2B5EF4-FFF2-40B4-BE49-F238E27FC236}">
                  <a16:creationId xmlns:a16="http://schemas.microsoft.com/office/drawing/2014/main" id="{F4D9DC3C-C597-4F1B-7F0A-78C63B73ADE4}"/>
                </a:ext>
              </a:extLst>
            </p:cNvPr>
            <p:cNvSpPr txBox="1"/>
            <p:nvPr/>
          </p:nvSpPr>
          <p:spPr>
            <a:xfrm>
              <a:off x="8143371" y="1809028"/>
              <a:ext cx="2054409" cy="307777"/>
            </a:xfrm>
            <a:prstGeom prst="rect">
              <a:avLst/>
            </a:prstGeom>
            <a:noFill/>
          </p:spPr>
          <p:txBody>
            <a:bodyPr wrap="square" rtlCol="0">
              <a:spAutoFit/>
            </a:bodyPr>
            <a:lstStyle/>
            <a:p>
              <a:pPr algn="ctr"/>
              <a:r>
                <a:rPr lang="es-AR" sz="1400" b="1" dirty="0">
                  <a:solidFill>
                    <a:schemeClr val="bg1"/>
                  </a:solidFill>
                </a:rPr>
                <a:t>SD 3 </a:t>
              </a:r>
              <a:r>
                <a:rPr lang="es-AR" sz="1400" b="1" dirty="0" err="1">
                  <a:solidFill>
                    <a:schemeClr val="bg1"/>
                  </a:solidFill>
                </a:rPr>
                <a:t>to</a:t>
              </a:r>
              <a:r>
                <a:rPr lang="es-AR" sz="1400" b="1" dirty="0">
                  <a:solidFill>
                    <a:schemeClr val="bg1"/>
                  </a:solidFill>
                </a:rPr>
                <a:t> SD 7</a:t>
              </a:r>
            </a:p>
          </p:txBody>
        </p:sp>
        <p:sp>
          <p:nvSpPr>
            <p:cNvPr id="71" name="CuadroTexto 70">
              <a:extLst>
                <a:ext uri="{FF2B5EF4-FFF2-40B4-BE49-F238E27FC236}">
                  <a16:creationId xmlns:a16="http://schemas.microsoft.com/office/drawing/2014/main" id="{580FA85F-4E2E-BC81-107F-43F6C1ABD42B}"/>
                </a:ext>
              </a:extLst>
            </p:cNvPr>
            <p:cNvSpPr txBox="1"/>
            <p:nvPr/>
          </p:nvSpPr>
          <p:spPr>
            <a:xfrm>
              <a:off x="8170069" y="1362867"/>
              <a:ext cx="574564" cy="307777"/>
            </a:xfrm>
            <a:prstGeom prst="rect">
              <a:avLst/>
            </a:prstGeom>
            <a:noFill/>
          </p:spPr>
          <p:txBody>
            <a:bodyPr wrap="square" rtlCol="0">
              <a:spAutoFit/>
            </a:bodyPr>
            <a:lstStyle/>
            <a:p>
              <a:pPr algn="ctr"/>
              <a:r>
                <a:rPr lang="es-AR" sz="1400" dirty="0">
                  <a:solidFill>
                    <a:schemeClr val="bg1"/>
                  </a:solidFill>
                </a:rPr>
                <a:t>SD1</a:t>
              </a:r>
            </a:p>
          </p:txBody>
        </p:sp>
        <p:cxnSp>
          <p:nvCxnSpPr>
            <p:cNvPr id="73" name="Conector recto de flecha 72">
              <a:extLst>
                <a:ext uri="{FF2B5EF4-FFF2-40B4-BE49-F238E27FC236}">
                  <a16:creationId xmlns:a16="http://schemas.microsoft.com/office/drawing/2014/main" id="{8013DAFA-64EE-5C98-BC31-60DD7165EF93}"/>
                </a:ext>
              </a:extLst>
            </p:cNvPr>
            <p:cNvCxnSpPr>
              <a:cxnSpLocks/>
            </p:cNvCxnSpPr>
            <p:nvPr/>
          </p:nvCxnSpPr>
          <p:spPr>
            <a:xfrm>
              <a:off x="8447298" y="1616561"/>
              <a:ext cx="18700" cy="2160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775293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5E9A42-508C-623F-E3FB-31ECE3E95DD1}"/>
              </a:ext>
            </a:extLst>
          </p:cNvPr>
          <p:cNvSpPr txBox="1"/>
          <p:nvPr/>
        </p:nvSpPr>
        <p:spPr>
          <a:xfrm>
            <a:off x="176462" y="179702"/>
            <a:ext cx="11871159" cy="954107"/>
          </a:xfrm>
          <a:prstGeom prst="rect">
            <a:avLst/>
          </a:prstGeom>
          <a:noFill/>
        </p:spPr>
        <p:txBody>
          <a:bodyPr wrap="square" rtlCol="0">
            <a:spAutoFit/>
          </a:bodyPr>
          <a:lstStyle/>
          <a:p>
            <a:r>
              <a:rPr lang="es-AR" sz="2800" dirty="0">
                <a:latin typeface="Arial" panose="020B0604020202020204" pitchFamily="34" charset="0"/>
                <a:cs typeface="Arial" panose="020B0604020202020204" pitchFamily="34" charset="0"/>
              </a:rPr>
              <a:t>PHENOLOGY: </a:t>
            </a:r>
            <a:r>
              <a:rPr lang="en-US" sz="2800" dirty="0">
                <a:latin typeface="Arial" panose="020B0604020202020204" pitchFamily="34" charset="0"/>
                <a:cs typeface="Arial" panose="020B0604020202020204" pitchFamily="34" charset="0"/>
              </a:rPr>
              <a:t>Data collected during 2022 to build the CRONOCARINATA model</a:t>
            </a:r>
          </a:p>
        </p:txBody>
      </p:sp>
      <p:sp>
        <p:nvSpPr>
          <p:cNvPr id="3" name="CuadroTexto 2">
            <a:extLst>
              <a:ext uri="{FF2B5EF4-FFF2-40B4-BE49-F238E27FC236}">
                <a16:creationId xmlns:a16="http://schemas.microsoft.com/office/drawing/2014/main" id="{C4BEC48A-7FAD-8E0A-20E8-5B0D93EF6BF4}"/>
              </a:ext>
            </a:extLst>
          </p:cNvPr>
          <p:cNvSpPr txBox="1"/>
          <p:nvPr/>
        </p:nvSpPr>
        <p:spPr>
          <a:xfrm>
            <a:off x="320841" y="1072999"/>
            <a:ext cx="11726780" cy="5632311"/>
          </a:xfrm>
          <a:prstGeom prst="rect">
            <a:avLst/>
          </a:prstGeom>
          <a:noFill/>
          <a:ln w="25400">
            <a:solidFill>
              <a:schemeClr val="tx1"/>
            </a:solidFill>
          </a:ln>
        </p:spPr>
        <p:txBody>
          <a:bodyPr wrap="square" rtlCol="0">
            <a:spAutoFit/>
          </a:bodyPr>
          <a:lstStyle/>
          <a:p>
            <a:r>
              <a:rPr lang="en-US" sz="2000" dirty="0">
                <a:latin typeface="Arial" panose="020B0604020202020204" pitchFamily="34" charset="0"/>
                <a:cs typeface="Arial" panose="020B0604020202020204" pitchFamily="34" charset="0"/>
              </a:rPr>
              <a:t>During 2022 growing season 11 sowing dates were carried out at the experimental field of the School of Agriculture University of buenos Aires from early  of March to late in August. Sowing dates area detailed as follow: 3 March, 17 March, 1 April, 13 April, 30 April, 11 May, 3 June, 23 June, 16 July, 30 July, and 19 August.</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 genotypes included in the analysis were: NUJET, AVANZA, E63, E68, E87 and E93. The genotypes E63, E68 and E87 were included from the 3</a:t>
            </a:r>
            <a:r>
              <a:rPr lang="en-US" sz="2000" baseline="30000" dirty="0">
                <a:latin typeface="Arial" panose="020B0604020202020204" pitchFamily="34" charset="0"/>
                <a:cs typeface="Arial" panose="020B0604020202020204" pitchFamily="34" charset="0"/>
              </a:rPr>
              <a:t>rd</a:t>
            </a:r>
            <a:r>
              <a:rPr lang="en-US" sz="2000" dirty="0">
                <a:latin typeface="Arial" panose="020B0604020202020204" pitchFamily="34" charset="0"/>
                <a:cs typeface="Arial" panose="020B0604020202020204" pitchFamily="34" charset="0"/>
              </a:rPr>
              <a:t> sowing date (1 April) onward and the genotype E93 participated from the 7</a:t>
            </a:r>
            <a:r>
              <a:rPr lang="en-US" sz="2000" baseline="30000" dirty="0">
                <a:latin typeface="Arial" panose="020B0604020202020204" pitchFamily="34" charset="0"/>
                <a:cs typeface="Arial" panose="020B0604020202020204" pitchFamily="34" charset="0"/>
              </a:rPr>
              <a:t>th</a:t>
            </a:r>
            <a:r>
              <a:rPr lang="en-US" sz="2000" dirty="0">
                <a:latin typeface="Arial" panose="020B0604020202020204" pitchFamily="34" charset="0"/>
                <a:cs typeface="Arial" panose="020B0604020202020204" pitchFamily="34" charset="0"/>
              </a:rPr>
              <a:t> sowing ( 3 June) onward due to in all cases the seed arrived later to the University.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In all cases the density was 100 plants/m</a:t>
            </a:r>
            <a:r>
              <a:rPr lang="en-US" sz="2000" baseline="30000" dirty="0">
                <a:latin typeface="Arial" panose="020B0604020202020204" pitchFamily="34" charset="0"/>
                <a:cs typeface="Arial" panose="020B0604020202020204" pitchFamily="34" charset="0"/>
              </a:rPr>
              <a:t>2</a:t>
            </a:r>
            <a:r>
              <a:rPr lang="en-US" sz="2000" dirty="0">
                <a:latin typeface="Arial" panose="020B0604020202020204" pitchFamily="34" charset="0"/>
                <a:cs typeface="Arial" panose="020B0604020202020204" pitchFamily="34" charset="0"/>
              </a:rPr>
              <a:t> and experiments were irrigated and fertilized for avoiding abiotic stress. Fungicides and insecticides were applied to prevent insect and diseases.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Phenological stages recorded were: Sowing, emergence, 4 leaves appeared (Rosset stage), floral visible bud, first flowering, first fruiting, green grains, colored grains, maturity and harvest. In all cases the stage was recorded when 50% of the plants reached each particular stage. </a:t>
            </a:r>
          </a:p>
          <a:p>
            <a:r>
              <a:rPr lang="en-US" sz="2000" b="1" dirty="0">
                <a:latin typeface="Arial" panose="020B0604020202020204" pitchFamily="34" charset="0"/>
                <a:cs typeface="Arial" panose="020B0604020202020204" pitchFamily="34" charset="0"/>
              </a:rPr>
              <a:t>NOTE</a:t>
            </a:r>
            <a:r>
              <a:rPr lang="en-US" sz="2000" dirty="0">
                <a:latin typeface="Arial" panose="020B0604020202020204" pitchFamily="34" charset="0"/>
                <a:cs typeface="Arial" panose="020B0604020202020204" pitchFamily="34" charset="0"/>
              </a:rPr>
              <a:t>: At this time (February 2023) all data were collected, and we are waiting for </a:t>
            </a:r>
            <a:r>
              <a:rPr lang="en-US" sz="2000" dirty="0" err="1">
                <a:latin typeface="Arial" panose="020B0604020202020204" pitchFamily="34" charset="0"/>
                <a:cs typeface="Arial" panose="020B0604020202020204" pitchFamily="34" charset="0"/>
              </a:rPr>
              <a:t>meteodata</a:t>
            </a:r>
            <a:r>
              <a:rPr lang="en-US" sz="2000" dirty="0">
                <a:latin typeface="Arial" panose="020B0604020202020204" pitchFamily="34" charset="0"/>
                <a:cs typeface="Arial" panose="020B0604020202020204" pitchFamily="34" charset="0"/>
              </a:rPr>
              <a:t> to build the CRONOCARINATA model</a:t>
            </a:r>
          </a:p>
        </p:txBody>
      </p:sp>
    </p:spTree>
    <p:extLst>
      <p:ext uri="{BB962C8B-B14F-4D97-AF65-F5344CB8AC3E}">
        <p14:creationId xmlns:p14="http://schemas.microsoft.com/office/powerpoint/2010/main" val="18076772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a:extLst>
              <a:ext uri="{FF2B5EF4-FFF2-40B4-BE49-F238E27FC236}">
                <a16:creationId xmlns:a16="http://schemas.microsoft.com/office/drawing/2014/main" id="{6E38E86C-5CEF-FE0D-727D-C4EFD94CD4D0}"/>
              </a:ext>
            </a:extLst>
          </p:cNvPr>
          <p:cNvGraphicFramePr>
            <a:graphicFrameLocks noChangeAspect="1"/>
          </p:cNvGraphicFramePr>
          <p:nvPr/>
        </p:nvGraphicFramePr>
        <p:xfrm>
          <a:off x="0" y="77119"/>
          <a:ext cx="5837702" cy="3769895"/>
        </p:xfrm>
        <a:graphic>
          <a:graphicData uri="http://schemas.openxmlformats.org/presentationml/2006/ole">
            <mc:AlternateContent xmlns:mc="http://schemas.openxmlformats.org/markup-compatibility/2006">
              <mc:Choice xmlns:v="urn:schemas-microsoft-com:vml" Requires="v">
                <p:oleObj name="Prism 8" r:id="rId2" imgW="4688247" imgH="3027815" progId="Prism8.Document">
                  <p:embed/>
                </p:oleObj>
              </mc:Choice>
              <mc:Fallback>
                <p:oleObj name="Prism 8" r:id="rId2" imgW="4688247" imgH="3027815" progId="Prism8.Document">
                  <p:embed/>
                  <p:pic>
                    <p:nvPicPr>
                      <p:cNvPr id="2" name="Objeto 1">
                        <a:extLst>
                          <a:ext uri="{FF2B5EF4-FFF2-40B4-BE49-F238E27FC236}">
                            <a16:creationId xmlns:a16="http://schemas.microsoft.com/office/drawing/2014/main" id="{6E38E86C-5CEF-FE0D-727D-C4EFD94CD4D0}"/>
                          </a:ext>
                        </a:extLst>
                      </p:cNvPr>
                      <p:cNvPicPr/>
                      <p:nvPr/>
                    </p:nvPicPr>
                    <p:blipFill>
                      <a:blip r:embed="rId3"/>
                      <a:stretch>
                        <a:fillRect/>
                      </a:stretch>
                    </p:blipFill>
                    <p:spPr>
                      <a:xfrm>
                        <a:off x="0" y="77119"/>
                        <a:ext cx="5837702" cy="3769895"/>
                      </a:xfrm>
                      <a:prstGeom prst="rect">
                        <a:avLst/>
                      </a:prstGeom>
                    </p:spPr>
                  </p:pic>
                </p:oleObj>
              </mc:Fallback>
            </mc:AlternateContent>
          </a:graphicData>
        </a:graphic>
      </p:graphicFrame>
      <p:graphicFrame>
        <p:nvGraphicFramePr>
          <p:cNvPr id="3" name="Tabla 2">
            <a:extLst>
              <a:ext uri="{FF2B5EF4-FFF2-40B4-BE49-F238E27FC236}">
                <a16:creationId xmlns:a16="http://schemas.microsoft.com/office/drawing/2014/main" id="{7E9E7037-FD82-A246-2885-13935F64AC89}"/>
              </a:ext>
            </a:extLst>
          </p:cNvPr>
          <p:cNvGraphicFramePr>
            <a:graphicFrameLocks noGrp="1"/>
          </p:cNvGraphicFramePr>
          <p:nvPr/>
        </p:nvGraphicFramePr>
        <p:xfrm>
          <a:off x="168442" y="3847015"/>
          <a:ext cx="11863136" cy="2886075"/>
        </p:xfrm>
        <a:graphic>
          <a:graphicData uri="http://schemas.openxmlformats.org/drawingml/2006/table">
            <a:tbl>
              <a:tblPr/>
              <a:tblGrid>
                <a:gridCol w="2699168">
                  <a:extLst>
                    <a:ext uri="{9D8B030D-6E8A-4147-A177-3AD203B41FA5}">
                      <a16:colId xmlns:a16="http://schemas.microsoft.com/office/drawing/2014/main" val="285620446"/>
                    </a:ext>
                  </a:extLst>
                </a:gridCol>
                <a:gridCol w="1514591">
                  <a:extLst>
                    <a:ext uri="{9D8B030D-6E8A-4147-A177-3AD203B41FA5}">
                      <a16:colId xmlns:a16="http://schemas.microsoft.com/office/drawing/2014/main" val="3371121131"/>
                    </a:ext>
                  </a:extLst>
                </a:gridCol>
                <a:gridCol w="1573646">
                  <a:extLst>
                    <a:ext uri="{9D8B030D-6E8A-4147-A177-3AD203B41FA5}">
                      <a16:colId xmlns:a16="http://schemas.microsoft.com/office/drawing/2014/main" val="2520737111"/>
                    </a:ext>
                  </a:extLst>
                </a:gridCol>
                <a:gridCol w="1573646">
                  <a:extLst>
                    <a:ext uri="{9D8B030D-6E8A-4147-A177-3AD203B41FA5}">
                      <a16:colId xmlns:a16="http://schemas.microsoft.com/office/drawing/2014/main" val="2495761597"/>
                    </a:ext>
                  </a:extLst>
                </a:gridCol>
                <a:gridCol w="1500695">
                  <a:extLst>
                    <a:ext uri="{9D8B030D-6E8A-4147-A177-3AD203B41FA5}">
                      <a16:colId xmlns:a16="http://schemas.microsoft.com/office/drawing/2014/main" val="936054937"/>
                    </a:ext>
                  </a:extLst>
                </a:gridCol>
                <a:gridCol w="1500695">
                  <a:extLst>
                    <a:ext uri="{9D8B030D-6E8A-4147-A177-3AD203B41FA5}">
                      <a16:colId xmlns:a16="http://schemas.microsoft.com/office/drawing/2014/main" val="1773854438"/>
                    </a:ext>
                  </a:extLst>
                </a:gridCol>
                <a:gridCol w="1500695">
                  <a:extLst>
                    <a:ext uri="{9D8B030D-6E8A-4147-A177-3AD203B41FA5}">
                      <a16:colId xmlns:a16="http://schemas.microsoft.com/office/drawing/2014/main" val="674908062"/>
                    </a:ext>
                  </a:extLst>
                </a:gridCol>
              </a:tblGrid>
              <a:tr h="0">
                <a:tc>
                  <a:txBody>
                    <a:bodyPr/>
                    <a:lstStyle/>
                    <a:p>
                      <a:pPr algn="ctr" fontAlgn="b"/>
                      <a:endParaRPr lang="en-US" sz="12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ctr" fontAlgn="b"/>
                      <a:r>
                        <a:rPr lang="en-US" sz="1200" b="1" i="0" u="sng" strike="noStrike" dirty="0" err="1">
                          <a:effectLst/>
                          <a:latin typeface="Arial" panose="020B0604020202020204" pitchFamily="34" charset="0"/>
                        </a:rPr>
                        <a:t>Nujet</a:t>
                      </a:r>
                      <a:endParaRPr lang="en-US" sz="1200" b="1" i="0" u="sng" strike="noStrike" dirty="0">
                        <a:effectLst/>
                        <a:latin typeface="Arial" panose="020B0604020202020204" pitchFamily="34" charset="0"/>
                      </a:endParaRPr>
                    </a:p>
                  </a:txBody>
                  <a:tcPr marL="9525" marR="9525" marT="9525"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Avanza</a:t>
                      </a:r>
                    </a:p>
                  </a:txBody>
                  <a:tcPr marL="9525" marR="9525" marT="9525"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E63</a:t>
                      </a:r>
                    </a:p>
                  </a:txBody>
                  <a:tcPr marL="9525" marR="9525" marT="9525"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E68</a:t>
                      </a:r>
                    </a:p>
                  </a:txBody>
                  <a:tcPr marL="9525" marR="9525" marT="9525"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E87</a:t>
                      </a:r>
                    </a:p>
                  </a:txBody>
                  <a:tcPr marL="9525" marR="9525" marT="9525"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E93</a:t>
                      </a:r>
                    </a:p>
                  </a:txBody>
                  <a:tcPr marL="9525" marR="9525" marT="9525" marB="0" anchor="b">
                    <a:lnL>
                      <a:noFill/>
                    </a:lnL>
                    <a:lnR>
                      <a:noFill/>
                    </a:lnR>
                    <a:lnT>
                      <a:noFill/>
                    </a:lnT>
                    <a:lnB>
                      <a:noFill/>
                    </a:lnB>
                  </a:tcPr>
                </a:tc>
                <a:extLst>
                  <a:ext uri="{0D108BD9-81ED-4DB2-BD59-A6C34878D82A}">
                    <a16:rowId xmlns:a16="http://schemas.microsoft.com/office/drawing/2014/main" val="17192791"/>
                  </a:ext>
                </a:extLst>
              </a:tr>
              <a:tr h="0">
                <a:tc>
                  <a:txBody>
                    <a:bodyPr/>
                    <a:lstStyle/>
                    <a:p>
                      <a:pPr algn="l" fontAlgn="b"/>
                      <a:r>
                        <a:rPr lang="en-US" sz="1200" b="0" i="0" u="none" strike="noStrike">
                          <a:effectLst/>
                          <a:latin typeface="Arial" panose="020B0604020202020204" pitchFamily="34" charset="0"/>
                        </a:rPr>
                        <a:t>Second order polynomial (quadratic) </a:t>
                      </a:r>
                    </a:p>
                  </a:txBody>
                  <a:tcPr marL="9525" marR="9525" marT="9525"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7967792"/>
                  </a:ext>
                </a:extLst>
              </a:tr>
              <a:tr h="0">
                <a:tc>
                  <a:txBody>
                    <a:bodyPr/>
                    <a:lstStyle/>
                    <a:p>
                      <a:pPr algn="l" fontAlgn="b"/>
                      <a:r>
                        <a:rPr lang="en-US" sz="1200" b="0" i="0" u="none" strike="noStrike">
                          <a:effectLst/>
                          <a:latin typeface="Arial" panose="020B0604020202020204" pitchFamily="34" charset="0"/>
                        </a:rPr>
                        <a:t>Best-fit values</a:t>
                      </a:r>
                    </a:p>
                  </a:txBody>
                  <a:tcPr marL="9525" marR="9525" marT="9525"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898683694"/>
                  </a:ext>
                </a:extLst>
              </a:tr>
              <a:tr h="0">
                <a:tc>
                  <a:txBody>
                    <a:bodyPr/>
                    <a:lstStyle/>
                    <a:p>
                      <a:pPr algn="l" fontAlgn="b"/>
                      <a:r>
                        <a:rPr lang="en-US" sz="1200" b="0" i="0" u="none" strike="noStrike">
                          <a:effectLst/>
                          <a:latin typeface="Arial" panose="020B0604020202020204" pitchFamily="34" charset="0"/>
                        </a:rPr>
                        <a:t>B0</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2,673</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2,673</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-0,2772</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-0,2772</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-0,2772</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-11,22</a:t>
                      </a:r>
                    </a:p>
                  </a:txBody>
                  <a:tcPr marL="9525" marR="9525" marT="9525" marB="0" anchor="b">
                    <a:lnL>
                      <a:noFill/>
                    </a:lnL>
                    <a:lnR>
                      <a:noFill/>
                    </a:lnR>
                    <a:lnT>
                      <a:noFill/>
                    </a:lnT>
                    <a:lnB>
                      <a:noFill/>
                    </a:lnB>
                  </a:tcPr>
                </a:tc>
                <a:extLst>
                  <a:ext uri="{0D108BD9-81ED-4DB2-BD59-A6C34878D82A}">
                    <a16:rowId xmlns:a16="http://schemas.microsoft.com/office/drawing/2014/main" val="3107428293"/>
                  </a:ext>
                </a:extLst>
              </a:tr>
              <a:tr h="0">
                <a:tc>
                  <a:txBody>
                    <a:bodyPr/>
                    <a:lstStyle/>
                    <a:p>
                      <a:pPr algn="l" fontAlgn="b"/>
                      <a:r>
                        <a:rPr lang="en-US" sz="1200" b="0" i="0" u="none" strike="noStrike">
                          <a:effectLst/>
                          <a:latin typeface="Arial" panose="020B0604020202020204" pitchFamily="34" charset="0"/>
                        </a:rPr>
                        <a:t>B1</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0,8416</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0,8416</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1,308</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1,308</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1,308</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2,191</a:t>
                      </a:r>
                    </a:p>
                  </a:txBody>
                  <a:tcPr marL="9525" marR="9525" marT="9525" marB="0" anchor="b">
                    <a:lnL>
                      <a:noFill/>
                    </a:lnL>
                    <a:lnR>
                      <a:noFill/>
                    </a:lnR>
                    <a:lnT>
                      <a:noFill/>
                    </a:lnT>
                    <a:lnB>
                      <a:noFill/>
                    </a:lnB>
                  </a:tcPr>
                </a:tc>
                <a:extLst>
                  <a:ext uri="{0D108BD9-81ED-4DB2-BD59-A6C34878D82A}">
                    <a16:rowId xmlns:a16="http://schemas.microsoft.com/office/drawing/2014/main" val="773971371"/>
                  </a:ext>
                </a:extLst>
              </a:tr>
              <a:tr h="0">
                <a:tc>
                  <a:txBody>
                    <a:bodyPr/>
                    <a:lstStyle/>
                    <a:p>
                      <a:pPr algn="l" fontAlgn="b"/>
                      <a:r>
                        <a:rPr lang="en-US" sz="1200" b="0" i="0" u="none" strike="noStrike">
                          <a:effectLst/>
                          <a:latin typeface="Arial" panose="020B0604020202020204" pitchFamily="34" charset="0"/>
                        </a:rPr>
                        <a:t>B2</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-0,02418</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-0,02418</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-0,03950</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-0,03950</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-0,03950</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-0,05690</a:t>
                      </a:r>
                    </a:p>
                  </a:txBody>
                  <a:tcPr marL="9525" marR="9525" marT="9525" marB="0" anchor="b">
                    <a:lnL>
                      <a:noFill/>
                    </a:lnL>
                    <a:lnR>
                      <a:noFill/>
                    </a:lnR>
                    <a:lnT>
                      <a:noFill/>
                    </a:lnT>
                    <a:lnB>
                      <a:noFill/>
                    </a:lnB>
                  </a:tcPr>
                </a:tc>
                <a:extLst>
                  <a:ext uri="{0D108BD9-81ED-4DB2-BD59-A6C34878D82A}">
                    <a16:rowId xmlns:a16="http://schemas.microsoft.com/office/drawing/2014/main" val="2992477302"/>
                  </a:ext>
                </a:extLst>
              </a:tr>
              <a:tr h="0">
                <a:tc>
                  <a:txBody>
                    <a:bodyPr/>
                    <a:lstStyle/>
                    <a:p>
                      <a:pPr algn="l" fontAlgn="b"/>
                      <a:r>
                        <a:rPr lang="en-US" sz="1200" b="0" i="0" u="none" strike="noStrike">
                          <a:effectLst/>
                          <a:latin typeface="Arial" panose="020B0604020202020204" pitchFamily="34" charset="0"/>
                        </a:rPr>
                        <a:t>95% CI (profile likelihood)</a:t>
                      </a:r>
                    </a:p>
                  </a:txBody>
                  <a:tcPr marL="9525" marR="9525" marT="9525"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4108289001"/>
                  </a:ext>
                </a:extLst>
              </a:tr>
              <a:tr h="0">
                <a:tc>
                  <a:txBody>
                    <a:bodyPr/>
                    <a:lstStyle/>
                    <a:p>
                      <a:pPr algn="l" fontAlgn="b"/>
                      <a:r>
                        <a:rPr lang="en-US" sz="1200" b="0" i="0" u="none" strike="noStrike">
                          <a:effectLst/>
                          <a:latin typeface="Arial" panose="020B0604020202020204" pitchFamily="34" charset="0"/>
                        </a:rPr>
                        <a:t>B0</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0,6701 to 4,676</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0,6701 to 4,676</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-4,242 to 3,688</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-4,242 to 3,688</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-4,242 to 3,688</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-91,47 to 69,02</a:t>
                      </a:r>
                    </a:p>
                  </a:txBody>
                  <a:tcPr marL="9525" marR="9525" marT="9525" marB="0" anchor="b">
                    <a:lnL>
                      <a:noFill/>
                    </a:lnL>
                    <a:lnR>
                      <a:noFill/>
                    </a:lnR>
                    <a:lnT>
                      <a:noFill/>
                    </a:lnT>
                    <a:lnB>
                      <a:noFill/>
                    </a:lnB>
                  </a:tcPr>
                </a:tc>
                <a:extLst>
                  <a:ext uri="{0D108BD9-81ED-4DB2-BD59-A6C34878D82A}">
                    <a16:rowId xmlns:a16="http://schemas.microsoft.com/office/drawing/2014/main" val="2188910293"/>
                  </a:ext>
                </a:extLst>
              </a:tr>
              <a:tr h="0">
                <a:tc>
                  <a:txBody>
                    <a:bodyPr/>
                    <a:lstStyle/>
                    <a:p>
                      <a:pPr algn="l" fontAlgn="b"/>
                      <a:r>
                        <a:rPr lang="en-US" sz="1200" b="0" i="0" u="none" strike="noStrike">
                          <a:effectLst/>
                          <a:latin typeface="Arial" panose="020B0604020202020204" pitchFamily="34" charset="0"/>
                        </a:rPr>
                        <a:t>B1</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0,4344 to 1,249</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0,4344 to 1,249</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0,6502 to 1,967</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0,6502 to 1,967</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0,6502 to 1,967</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-6,714 to 11,10</a:t>
                      </a:r>
                    </a:p>
                  </a:txBody>
                  <a:tcPr marL="9525" marR="9525" marT="9525" marB="0" anchor="b">
                    <a:lnL>
                      <a:noFill/>
                    </a:lnL>
                    <a:lnR>
                      <a:noFill/>
                    </a:lnR>
                    <a:lnT>
                      <a:noFill/>
                    </a:lnT>
                    <a:lnB>
                      <a:noFill/>
                    </a:lnB>
                  </a:tcPr>
                </a:tc>
                <a:extLst>
                  <a:ext uri="{0D108BD9-81ED-4DB2-BD59-A6C34878D82A}">
                    <a16:rowId xmlns:a16="http://schemas.microsoft.com/office/drawing/2014/main" val="1606884131"/>
                  </a:ext>
                </a:extLst>
              </a:tr>
              <a:tr h="0">
                <a:tc>
                  <a:txBody>
                    <a:bodyPr/>
                    <a:lstStyle/>
                    <a:p>
                      <a:pPr algn="l" fontAlgn="b"/>
                      <a:r>
                        <a:rPr lang="en-US" sz="1200" b="0" i="0" u="none" strike="noStrike">
                          <a:effectLst/>
                          <a:latin typeface="Arial" panose="020B0604020202020204" pitchFamily="34" charset="0"/>
                        </a:rPr>
                        <a:t>B2</a:t>
                      </a:r>
                    </a:p>
                  </a:txBody>
                  <a:tcPr marL="9525" marR="9525" marT="9525"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-0,0405 to -0,007827</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-0,04053 to -0,007827</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-0,06258 to -0,01643</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-0,06258 to -0,01643</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-0,06258 to -0,01643</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-0,2956 to 0,1818</a:t>
                      </a:r>
                    </a:p>
                  </a:txBody>
                  <a:tcPr marL="9525" marR="9525" marT="9525" marB="0" anchor="b">
                    <a:lnL>
                      <a:noFill/>
                    </a:lnL>
                    <a:lnR>
                      <a:noFill/>
                    </a:lnR>
                    <a:lnT>
                      <a:noFill/>
                    </a:lnT>
                    <a:lnB>
                      <a:noFill/>
                    </a:lnB>
                  </a:tcPr>
                </a:tc>
                <a:extLst>
                  <a:ext uri="{0D108BD9-81ED-4DB2-BD59-A6C34878D82A}">
                    <a16:rowId xmlns:a16="http://schemas.microsoft.com/office/drawing/2014/main" val="4126046625"/>
                  </a:ext>
                </a:extLst>
              </a:tr>
              <a:tr h="0">
                <a:tc>
                  <a:txBody>
                    <a:bodyPr/>
                    <a:lstStyle/>
                    <a:p>
                      <a:pPr algn="l" fontAlgn="b"/>
                      <a:r>
                        <a:rPr lang="en-US" sz="1200" b="0" i="0" u="none" strike="noStrike">
                          <a:effectLst/>
                          <a:latin typeface="Arial" panose="020B0604020202020204" pitchFamily="34" charset="0"/>
                        </a:rPr>
                        <a:t>Goodness of Fit</a:t>
                      </a:r>
                    </a:p>
                  </a:txBody>
                  <a:tcPr marL="9525" marR="9525" marT="9525"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840368645"/>
                  </a:ext>
                </a:extLst>
              </a:tr>
              <a:tr h="0">
                <a:tc>
                  <a:txBody>
                    <a:bodyPr/>
                    <a:lstStyle/>
                    <a:p>
                      <a:pPr algn="l" fontAlgn="b"/>
                      <a:r>
                        <a:rPr lang="en-US" sz="1200" b="0" i="0" u="none" strike="noStrike">
                          <a:effectLst/>
                          <a:latin typeface="Arial" panose="020B0604020202020204" pitchFamily="34" charset="0"/>
                        </a:rPr>
                        <a:t>Degrees of Freedom</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a:t>
                      </a:r>
                    </a:p>
                  </a:txBody>
                  <a:tcPr marL="9525" marR="9525" marT="9525" marB="0" anchor="b">
                    <a:lnL>
                      <a:noFill/>
                    </a:lnL>
                    <a:lnR>
                      <a:noFill/>
                    </a:lnR>
                    <a:lnT>
                      <a:noFill/>
                    </a:lnT>
                    <a:lnB>
                      <a:noFill/>
                    </a:lnB>
                  </a:tcPr>
                </a:tc>
                <a:extLst>
                  <a:ext uri="{0D108BD9-81ED-4DB2-BD59-A6C34878D82A}">
                    <a16:rowId xmlns:a16="http://schemas.microsoft.com/office/drawing/2014/main" val="3827892503"/>
                  </a:ext>
                </a:extLst>
              </a:tr>
              <a:tr h="0">
                <a:tc>
                  <a:txBody>
                    <a:bodyPr/>
                    <a:lstStyle/>
                    <a:p>
                      <a:pPr algn="l" fontAlgn="b"/>
                      <a:r>
                        <a:rPr lang="en-US" sz="1200" b="0" i="0" u="none" strike="noStrike">
                          <a:effectLst/>
                          <a:latin typeface="Arial" panose="020B0604020202020204" pitchFamily="34" charset="0"/>
                        </a:rPr>
                        <a:t>R squared</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0,8441</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0,8441</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0,8481</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0,8481</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0,8481</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0,3804</a:t>
                      </a:r>
                    </a:p>
                  </a:txBody>
                  <a:tcPr marL="9525" marR="9525" marT="9525" marB="0" anchor="b">
                    <a:lnL>
                      <a:noFill/>
                    </a:lnL>
                    <a:lnR>
                      <a:noFill/>
                    </a:lnR>
                    <a:lnT>
                      <a:noFill/>
                    </a:lnT>
                    <a:lnB>
                      <a:noFill/>
                    </a:lnB>
                  </a:tcPr>
                </a:tc>
                <a:extLst>
                  <a:ext uri="{0D108BD9-81ED-4DB2-BD59-A6C34878D82A}">
                    <a16:rowId xmlns:a16="http://schemas.microsoft.com/office/drawing/2014/main" val="3033200879"/>
                  </a:ext>
                </a:extLst>
              </a:tr>
              <a:tr h="0">
                <a:tc>
                  <a:txBody>
                    <a:bodyPr/>
                    <a:lstStyle/>
                    <a:p>
                      <a:pPr algn="l" fontAlgn="b"/>
                      <a:r>
                        <a:rPr lang="en-US" sz="1200" b="0" i="0" u="none" strike="noStrike">
                          <a:effectLst/>
                          <a:latin typeface="Arial" panose="020B0604020202020204" pitchFamily="34" charset="0"/>
                        </a:rPr>
                        <a:t>Sum of Squares</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11,31</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11,31</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6,108</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6,108</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6,108</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4,957</a:t>
                      </a:r>
                    </a:p>
                  </a:txBody>
                  <a:tcPr marL="9525" marR="9525" marT="9525" marB="0" anchor="b">
                    <a:lnL>
                      <a:noFill/>
                    </a:lnL>
                    <a:lnR>
                      <a:noFill/>
                    </a:lnR>
                    <a:lnT>
                      <a:noFill/>
                    </a:lnT>
                    <a:lnB>
                      <a:noFill/>
                    </a:lnB>
                  </a:tcPr>
                </a:tc>
                <a:extLst>
                  <a:ext uri="{0D108BD9-81ED-4DB2-BD59-A6C34878D82A}">
                    <a16:rowId xmlns:a16="http://schemas.microsoft.com/office/drawing/2014/main" val="2162630934"/>
                  </a:ext>
                </a:extLst>
              </a:tr>
              <a:tr h="0">
                <a:tc>
                  <a:txBody>
                    <a:bodyPr/>
                    <a:lstStyle/>
                    <a:p>
                      <a:pPr algn="l" fontAlgn="b"/>
                      <a:r>
                        <a:rPr lang="en-US" sz="1200" b="0" i="0" u="none" strike="noStrike">
                          <a:effectLst/>
                          <a:latin typeface="Arial" panose="020B0604020202020204" pitchFamily="34" charset="0"/>
                        </a:rPr>
                        <a:t>Sy.x</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1,189</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1,189</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1,009</a:t>
                      </a:r>
                    </a:p>
                  </a:txBody>
                  <a:tcPr marL="9525" marR="9525" marT="9525"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1,009</a:t>
                      </a:r>
                    </a:p>
                  </a:txBody>
                  <a:tcPr marL="9525" marR="9525" marT="9525"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1,009</a:t>
                      </a:r>
                    </a:p>
                  </a:txBody>
                  <a:tcPr marL="9525" marR="9525" marT="9525"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1,574</a:t>
                      </a:r>
                    </a:p>
                  </a:txBody>
                  <a:tcPr marL="9525" marR="9525" marT="9525" marB="0" anchor="b">
                    <a:lnL>
                      <a:noFill/>
                    </a:lnL>
                    <a:lnR>
                      <a:noFill/>
                    </a:lnR>
                    <a:lnT>
                      <a:noFill/>
                    </a:lnT>
                    <a:lnB>
                      <a:noFill/>
                    </a:lnB>
                  </a:tcPr>
                </a:tc>
                <a:extLst>
                  <a:ext uri="{0D108BD9-81ED-4DB2-BD59-A6C34878D82A}">
                    <a16:rowId xmlns:a16="http://schemas.microsoft.com/office/drawing/2014/main" val="2649523351"/>
                  </a:ext>
                </a:extLst>
              </a:tr>
            </a:tbl>
          </a:graphicData>
        </a:graphic>
      </p:graphicFrame>
      <p:sp>
        <p:nvSpPr>
          <p:cNvPr id="4" name="CuadroTexto 3">
            <a:extLst>
              <a:ext uri="{FF2B5EF4-FFF2-40B4-BE49-F238E27FC236}">
                <a16:creationId xmlns:a16="http://schemas.microsoft.com/office/drawing/2014/main" id="{FAE24A17-DA5C-84FE-BDE0-5F5391408053}"/>
              </a:ext>
            </a:extLst>
          </p:cNvPr>
          <p:cNvSpPr txBox="1"/>
          <p:nvPr/>
        </p:nvSpPr>
        <p:spPr>
          <a:xfrm>
            <a:off x="6354300" y="874455"/>
            <a:ext cx="5069305" cy="2554545"/>
          </a:xfrm>
          <a:prstGeom prst="rect">
            <a:avLst/>
          </a:prstGeom>
          <a:noFill/>
          <a:ln w="25400">
            <a:solidFill>
              <a:schemeClr val="tx1"/>
            </a:solidFill>
          </a:ln>
        </p:spPr>
        <p:txBody>
          <a:bodyPr wrap="square" rtlCol="0">
            <a:spAutoFit/>
          </a:bodyPr>
          <a:lstStyle/>
          <a:p>
            <a:pPr algn="ctr"/>
            <a:r>
              <a:rPr lang="en-US" sz="2000" dirty="0">
                <a:latin typeface="Arial" panose="020B0604020202020204" pitchFamily="34" charset="0"/>
                <a:cs typeface="Arial" panose="020B0604020202020204" pitchFamily="34" charset="0"/>
              </a:rPr>
              <a:t>The period from sowing to emergence measures in days was different depending on the sowing date. In the earliest sowing emergence was ca 5 days, increasing that period up to 12 days in winter sowings and decreasing in the latest sowing dates. Probably measured in Thermal tine the duration would be similar. </a:t>
            </a:r>
          </a:p>
        </p:txBody>
      </p:sp>
      <p:sp>
        <p:nvSpPr>
          <p:cNvPr id="5" name="CuadroTexto 4">
            <a:extLst>
              <a:ext uri="{FF2B5EF4-FFF2-40B4-BE49-F238E27FC236}">
                <a16:creationId xmlns:a16="http://schemas.microsoft.com/office/drawing/2014/main" id="{872587FA-D844-F613-98FC-85C3F2C424B5}"/>
              </a:ext>
            </a:extLst>
          </p:cNvPr>
          <p:cNvSpPr txBox="1"/>
          <p:nvPr/>
        </p:nvSpPr>
        <p:spPr>
          <a:xfrm>
            <a:off x="7115873" y="225607"/>
            <a:ext cx="3637534" cy="461665"/>
          </a:xfrm>
          <a:prstGeom prst="rect">
            <a:avLst/>
          </a:prstGeom>
          <a:noFill/>
        </p:spPr>
        <p:txBody>
          <a:bodyPr wrap="none" rtlCol="0">
            <a:spAutoFit/>
          </a:bodyPr>
          <a:lstStyle/>
          <a:p>
            <a:r>
              <a:rPr lang="es-AR" sz="2400" dirty="0">
                <a:latin typeface="Arial" panose="020B0604020202020204" pitchFamily="34" charset="0"/>
                <a:cs typeface="Arial" panose="020B0604020202020204" pitchFamily="34" charset="0"/>
              </a:rPr>
              <a:t>SOWING-EMERGENCE </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80337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a:extLst>
              <a:ext uri="{FF2B5EF4-FFF2-40B4-BE49-F238E27FC236}">
                <a16:creationId xmlns:a16="http://schemas.microsoft.com/office/drawing/2014/main" id="{36FB7F2C-F817-A8BF-FA31-1C916841F6D8}"/>
              </a:ext>
            </a:extLst>
          </p:cNvPr>
          <p:cNvGraphicFramePr>
            <a:graphicFrameLocks noChangeAspect="1"/>
          </p:cNvGraphicFramePr>
          <p:nvPr/>
        </p:nvGraphicFramePr>
        <p:xfrm>
          <a:off x="288527" y="-126316"/>
          <a:ext cx="6930421" cy="3992845"/>
        </p:xfrm>
        <a:graphic>
          <a:graphicData uri="http://schemas.openxmlformats.org/presentationml/2006/ole">
            <mc:AlternateContent xmlns:mc="http://schemas.openxmlformats.org/markup-compatibility/2006">
              <mc:Choice xmlns:v="urn:schemas-microsoft-com:vml" Requires="v">
                <p:oleObj name="Prism 8" r:id="rId2" imgW="5255100" imgH="3027815" progId="Prism8.Document">
                  <p:embed/>
                </p:oleObj>
              </mc:Choice>
              <mc:Fallback>
                <p:oleObj name="Prism 8" r:id="rId2" imgW="5255100" imgH="3027815" progId="Prism8.Document">
                  <p:embed/>
                  <p:pic>
                    <p:nvPicPr>
                      <p:cNvPr id="2" name="Objeto 1">
                        <a:extLst>
                          <a:ext uri="{FF2B5EF4-FFF2-40B4-BE49-F238E27FC236}">
                            <a16:creationId xmlns:a16="http://schemas.microsoft.com/office/drawing/2014/main" id="{36FB7F2C-F817-A8BF-FA31-1C916841F6D8}"/>
                          </a:ext>
                        </a:extLst>
                      </p:cNvPr>
                      <p:cNvPicPr/>
                      <p:nvPr/>
                    </p:nvPicPr>
                    <p:blipFill>
                      <a:blip r:embed="rId3"/>
                      <a:stretch>
                        <a:fillRect/>
                      </a:stretch>
                    </p:blipFill>
                    <p:spPr>
                      <a:xfrm>
                        <a:off x="288527" y="-126316"/>
                        <a:ext cx="6930421" cy="3992845"/>
                      </a:xfrm>
                      <a:prstGeom prst="rect">
                        <a:avLst/>
                      </a:prstGeom>
                    </p:spPr>
                  </p:pic>
                </p:oleObj>
              </mc:Fallback>
            </mc:AlternateContent>
          </a:graphicData>
        </a:graphic>
      </p:graphicFrame>
      <p:graphicFrame>
        <p:nvGraphicFramePr>
          <p:cNvPr id="3" name="Tabla 2">
            <a:extLst>
              <a:ext uri="{FF2B5EF4-FFF2-40B4-BE49-F238E27FC236}">
                <a16:creationId xmlns:a16="http://schemas.microsoft.com/office/drawing/2014/main" id="{4981F31C-B62B-C9D8-3BC9-61C8B01239E5}"/>
              </a:ext>
            </a:extLst>
          </p:cNvPr>
          <p:cNvGraphicFramePr>
            <a:graphicFrameLocks noGrp="1"/>
          </p:cNvGraphicFramePr>
          <p:nvPr/>
        </p:nvGraphicFramePr>
        <p:xfrm>
          <a:off x="35076" y="3866529"/>
          <a:ext cx="12121848" cy="2882055"/>
        </p:xfrm>
        <a:graphic>
          <a:graphicData uri="http://schemas.openxmlformats.org/drawingml/2006/table">
            <a:tbl>
              <a:tblPr/>
              <a:tblGrid>
                <a:gridCol w="2660259">
                  <a:extLst>
                    <a:ext uri="{9D8B030D-6E8A-4147-A177-3AD203B41FA5}">
                      <a16:colId xmlns:a16="http://schemas.microsoft.com/office/drawing/2014/main" val="860894867"/>
                    </a:ext>
                  </a:extLst>
                </a:gridCol>
                <a:gridCol w="1355809">
                  <a:extLst>
                    <a:ext uri="{9D8B030D-6E8A-4147-A177-3AD203B41FA5}">
                      <a16:colId xmlns:a16="http://schemas.microsoft.com/office/drawing/2014/main" val="1998045419"/>
                    </a:ext>
                  </a:extLst>
                </a:gridCol>
                <a:gridCol w="1407163">
                  <a:extLst>
                    <a:ext uri="{9D8B030D-6E8A-4147-A177-3AD203B41FA5}">
                      <a16:colId xmlns:a16="http://schemas.microsoft.com/office/drawing/2014/main" val="1741598508"/>
                    </a:ext>
                  </a:extLst>
                </a:gridCol>
                <a:gridCol w="1335265">
                  <a:extLst>
                    <a:ext uri="{9D8B030D-6E8A-4147-A177-3AD203B41FA5}">
                      <a16:colId xmlns:a16="http://schemas.microsoft.com/office/drawing/2014/main" val="2646148635"/>
                    </a:ext>
                  </a:extLst>
                </a:gridCol>
                <a:gridCol w="1355809">
                  <a:extLst>
                    <a:ext uri="{9D8B030D-6E8A-4147-A177-3AD203B41FA5}">
                      <a16:colId xmlns:a16="http://schemas.microsoft.com/office/drawing/2014/main" val="1690503090"/>
                    </a:ext>
                  </a:extLst>
                </a:gridCol>
                <a:gridCol w="1336139">
                  <a:extLst>
                    <a:ext uri="{9D8B030D-6E8A-4147-A177-3AD203B41FA5}">
                      <a16:colId xmlns:a16="http://schemas.microsoft.com/office/drawing/2014/main" val="1908701328"/>
                    </a:ext>
                  </a:extLst>
                </a:gridCol>
                <a:gridCol w="1335265">
                  <a:extLst>
                    <a:ext uri="{9D8B030D-6E8A-4147-A177-3AD203B41FA5}">
                      <a16:colId xmlns:a16="http://schemas.microsoft.com/office/drawing/2014/main" val="1186925619"/>
                    </a:ext>
                  </a:extLst>
                </a:gridCol>
                <a:gridCol w="1336139">
                  <a:extLst>
                    <a:ext uri="{9D8B030D-6E8A-4147-A177-3AD203B41FA5}">
                      <a16:colId xmlns:a16="http://schemas.microsoft.com/office/drawing/2014/main" val="1216604915"/>
                    </a:ext>
                  </a:extLst>
                </a:gridCol>
              </a:tblGrid>
              <a:tr h="157364">
                <a:tc>
                  <a:txBody>
                    <a:bodyPr/>
                    <a:lstStyle/>
                    <a:p>
                      <a:pPr algn="ctr" fontAlgn="b"/>
                      <a:endParaRPr lang="en-US" sz="1200" b="0" i="0" u="none" strike="noStrike">
                        <a:effectLst/>
                        <a:latin typeface="Arial" panose="020B0604020202020204" pitchFamily="34" charset="0"/>
                      </a:endParaRPr>
                    </a:p>
                  </a:txBody>
                  <a:tcPr marL="9257" marR="9257" marT="9257"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V4</a:t>
                      </a:r>
                    </a:p>
                  </a:txBody>
                  <a:tcPr marL="9257" marR="9257" marT="9257" marB="0" anchor="b">
                    <a:lnL>
                      <a:noFill/>
                    </a:lnL>
                    <a:lnR>
                      <a:noFill/>
                    </a:lnR>
                    <a:lnT>
                      <a:noFill/>
                    </a:lnT>
                    <a:lnB>
                      <a:noFill/>
                    </a:lnB>
                  </a:tcPr>
                </a:tc>
                <a:tc>
                  <a:txBody>
                    <a:bodyPr/>
                    <a:lstStyle/>
                    <a:p>
                      <a:pPr algn="ctr" fontAlgn="b"/>
                      <a:r>
                        <a:rPr lang="en-US" sz="1200" b="1" i="0" u="sng" strike="noStrike">
                          <a:effectLst/>
                          <a:latin typeface="Arial" panose="020B0604020202020204" pitchFamily="34" charset="0"/>
                        </a:rPr>
                        <a:t>Floral bud</a:t>
                      </a:r>
                    </a:p>
                  </a:txBody>
                  <a:tcPr marL="9257" marR="9257" marT="9257" marB="0" anchor="b">
                    <a:lnL>
                      <a:noFill/>
                    </a:lnL>
                    <a:lnR>
                      <a:noFill/>
                    </a:lnR>
                    <a:lnT>
                      <a:noFill/>
                    </a:lnT>
                    <a:lnB>
                      <a:noFill/>
                    </a:lnB>
                  </a:tcPr>
                </a:tc>
                <a:tc>
                  <a:txBody>
                    <a:bodyPr/>
                    <a:lstStyle/>
                    <a:p>
                      <a:pPr algn="ctr" fontAlgn="b"/>
                      <a:r>
                        <a:rPr lang="en-US" sz="1200" b="1" i="0" u="sng" strike="noStrike">
                          <a:effectLst/>
                          <a:latin typeface="Arial" panose="020B0604020202020204" pitchFamily="34" charset="0"/>
                        </a:rPr>
                        <a:t>First flowering</a:t>
                      </a:r>
                    </a:p>
                  </a:txBody>
                  <a:tcPr marL="9257" marR="9257" marT="9257" marB="0" anchor="b">
                    <a:lnL>
                      <a:noFill/>
                    </a:lnL>
                    <a:lnR>
                      <a:noFill/>
                    </a:lnR>
                    <a:lnT>
                      <a:noFill/>
                    </a:lnT>
                    <a:lnB>
                      <a:noFill/>
                    </a:lnB>
                  </a:tcPr>
                </a:tc>
                <a:tc>
                  <a:txBody>
                    <a:bodyPr/>
                    <a:lstStyle/>
                    <a:p>
                      <a:pPr algn="ctr" fontAlgn="b"/>
                      <a:r>
                        <a:rPr lang="en-US" sz="1200" b="1" i="0" u="sng" strike="noStrike">
                          <a:effectLst/>
                          <a:latin typeface="Arial" panose="020B0604020202020204" pitchFamily="34" charset="0"/>
                        </a:rPr>
                        <a:t>First fruiting</a:t>
                      </a:r>
                    </a:p>
                  </a:txBody>
                  <a:tcPr marL="9257" marR="9257" marT="9257" marB="0" anchor="b">
                    <a:lnL>
                      <a:noFill/>
                    </a:lnL>
                    <a:lnR>
                      <a:noFill/>
                    </a:lnR>
                    <a:lnT>
                      <a:noFill/>
                    </a:lnT>
                    <a:lnB>
                      <a:noFill/>
                    </a:lnB>
                  </a:tcPr>
                </a:tc>
                <a:tc>
                  <a:txBody>
                    <a:bodyPr/>
                    <a:lstStyle/>
                    <a:p>
                      <a:pPr algn="ctr" fontAlgn="b"/>
                      <a:r>
                        <a:rPr lang="en-US" sz="1200" b="1" i="0" u="sng" strike="noStrike">
                          <a:effectLst/>
                          <a:latin typeface="Arial" panose="020B0604020202020204" pitchFamily="34" charset="0"/>
                        </a:rPr>
                        <a:t>Green grains</a:t>
                      </a:r>
                    </a:p>
                  </a:txBody>
                  <a:tcPr marL="9257" marR="9257" marT="9257"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Colored grains</a:t>
                      </a:r>
                    </a:p>
                  </a:txBody>
                  <a:tcPr marL="9257" marR="9257" marT="9257"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Maturity</a:t>
                      </a:r>
                    </a:p>
                  </a:txBody>
                  <a:tcPr marL="9257" marR="9257" marT="9257" marB="0" anchor="b">
                    <a:lnL>
                      <a:noFill/>
                    </a:lnL>
                    <a:lnR>
                      <a:noFill/>
                    </a:lnR>
                    <a:lnT>
                      <a:noFill/>
                    </a:lnT>
                    <a:lnB>
                      <a:noFill/>
                    </a:lnB>
                  </a:tcPr>
                </a:tc>
                <a:extLst>
                  <a:ext uri="{0D108BD9-81ED-4DB2-BD59-A6C34878D82A}">
                    <a16:rowId xmlns:a16="http://schemas.microsoft.com/office/drawing/2014/main" val="2319183327"/>
                  </a:ext>
                </a:extLst>
              </a:tr>
              <a:tr h="157364">
                <a:tc>
                  <a:txBody>
                    <a:bodyPr/>
                    <a:lstStyle/>
                    <a:p>
                      <a:pPr algn="l" fontAlgn="b"/>
                      <a:r>
                        <a:rPr lang="en-US" sz="1200" b="0" i="0" u="none" strike="noStrike" dirty="0">
                          <a:effectLst/>
                          <a:latin typeface="Arial" panose="020B0604020202020204" pitchFamily="34" charset="0"/>
                        </a:rPr>
                        <a:t>Second order polynomial (quadratic) </a:t>
                      </a:r>
                    </a:p>
                  </a:txBody>
                  <a:tcPr marL="9257" marR="9257" marT="925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57" marR="9257" marT="9257" marB="0" anchor="b">
                    <a:lnL>
                      <a:noFill/>
                    </a:lnL>
                    <a:lnR>
                      <a:noFill/>
                    </a:lnR>
                    <a:lnT>
                      <a:noFill/>
                    </a:lnT>
                    <a:lnB>
                      <a:noFill/>
                    </a:lnB>
                  </a:tcPr>
                </a:tc>
                <a:tc>
                  <a:txBody>
                    <a:bodyPr/>
                    <a:lstStyle/>
                    <a:p>
                      <a:pPr algn="r" fontAlgn="b"/>
                      <a:endParaRPr lang="en-US" sz="1200" b="0" i="0" u="none" strike="noStrike" dirty="0">
                        <a:effectLst/>
                        <a:latin typeface="Arial" panose="020B0604020202020204" pitchFamily="34" charset="0"/>
                      </a:endParaRPr>
                    </a:p>
                  </a:txBody>
                  <a:tcPr marL="9257" marR="9257" marT="925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57" marR="9257" marT="925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57" marR="9257" marT="9257" marB="0" anchor="b">
                    <a:lnL>
                      <a:noFill/>
                    </a:lnL>
                    <a:lnR>
                      <a:noFill/>
                    </a:lnR>
                    <a:lnT>
                      <a:noFill/>
                    </a:lnT>
                    <a:lnB>
                      <a:noFill/>
                    </a:lnB>
                  </a:tcPr>
                </a:tc>
                <a:tc>
                  <a:txBody>
                    <a:bodyPr/>
                    <a:lstStyle/>
                    <a:p>
                      <a:pPr algn="r" fontAlgn="b"/>
                      <a:endParaRPr lang="en-US" sz="1200" b="0" i="0" u="none" strike="noStrike" dirty="0">
                        <a:effectLst/>
                        <a:latin typeface="Arial" panose="020B0604020202020204" pitchFamily="34" charset="0"/>
                      </a:endParaRPr>
                    </a:p>
                  </a:txBody>
                  <a:tcPr marL="9257" marR="9257" marT="925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57" marR="9257" marT="925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57" marR="9257" marT="9257" marB="0" anchor="b">
                    <a:lnL>
                      <a:noFill/>
                    </a:lnL>
                    <a:lnR>
                      <a:noFill/>
                    </a:lnR>
                    <a:lnT>
                      <a:noFill/>
                    </a:lnT>
                    <a:lnB>
                      <a:noFill/>
                    </a:lnB>
                  </a:tcPr>
                </a:tc>
                <a:extLst>
                  <a:ext uri="{0D108BD9-81ED-4DB2-BD59-A6C34878D82A}">
                    <a16:rowId xmlns:a16="http://schemas.microsoft.com/office/drawing/2014/main" val="25050837"/>
                  </a:ext>
                </a:extLst>
              </a:tr>
              <a:tr h="157364">
                <a:tc>
                  <a:txBody>
                    <a:bodyPr/>
                    <a:lstStyle/>
                    <a:p>
                      <a:pPr algn="l" fontAlgn="b"/>
                      <a:r>
                        <a:rPr lang="en-US" sz="1200" b="0" i="0" u="none" strike="noStrike" dirty="0">
                          <a:effectLst/>
                          <a:latin typeface="Arial" panose="020B0604020202020204" pitchFamily="34" charset="0"/>
                        </a:rPr>
                        <a:t>Best-fit values</a:t>
                      </a:r>
                    </a:p>
                  </a:txBody>
                  <a:tcPr marL="9257" marR="9257" marT="925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57" marR="9257" marT="9257" marB="0" anchor="b">
                    <a:lnL>
                      <a:noFill/>
                    </a:lnL>
                    <a:lnR>
                      <a:noFill/>
                    </a:lnR>
                    <a:lnT>
                      <a:noFill/>
                    </a:lnT>
                    <a:lnB>
                      <a:noFill/>
                    </a:lnB>
                  </a:tcPr>
                </a:tc>
                <a:tc>
                  <a:txBody>
                    <a:bodyPr/>
                    <a:lstStyle/>
                    <a:p>
                      <a:pPr algn="r" fontAlgn="b"/>
                      <a:endParaRPr lang="en-US" sz="1200" b="0" i="0" u="none" strike="noStrike" dirty="0">
                        <a:effectLst/>
                        <a:latin typeface="Arial" panose="020B0604020202020204" pitchFamily="34" charset="0"/>
                      </a:endParaRPr>
                    </a:p>
                  </a:txBody>
                  <a:tcPr marL="9257" marR="9257" marT="9257" marB="0" anchor="b">
                    <a:lnL>
                      <a:noFill/>
                    </a:lnL>
                    <a:lnR>
                      <a:noFill/>
                    </a:lnR>
                    <a:lnT>
                      <a:noFill/>
                    </a:lnT>
                    <a:lnB>
                      <a:noFill/>
                    </a:lnB>
                  </a:tcPr>
                </a:tc>
                <a:tc>
                  <a:txBody>
                    <a:bodyPr/>
                    <a:lstStyle/>
                    <a:p>
                      <a:pPr algn="r" fontAlgn="b"/>
                      <a:endParaRPr lang="en-US" sz="1200" b="0" i="0" u="none" strike="noStrike" dirty="0">
                        <a:effectLst/>
                        <a:latin typeface="Arial" panose="020B0604020202020204" pitchFamily="34" charset="0"/>
                      </a:endParaRPr>
                    </a:p>
                  </a:txBody>
                  <a:tcPr marL="9257" marR="9257" marT="9257" marB="0" anchor="b">
                    <a:lnL>
                      <a:noFill/>
                    </a:lnL>
                    <a:lnR>
                      <a:noFill/>
                    </a:lnR>
                    <a:lnT>
                      <a:noFill/>
                    </a:lnT>
                    <a:lnB>
                      <a:noFill/>
                    </a:lnB>
                  </a:tcPr>
                </a:tc>
                <a:tc>
                  <a:txBody>
                    <a:bodyPr/>
                    <a:lstStyle/>
                    <a:p>
                      <a:pPr algn="r" fontAlgn="b"/>
                      <a:endParaRPr lang="en-US" sz="1200" b="0" i="0" u="none" strike="noStrike" dirty="0">
                        <a:effectLst/>
                        <a:latin typeface="Arial" panose="020B0604020202020204" pitchFamily="34" charset="0"/>
                      </a:endParaRPr>
                    </a:p>
                  </a:txBody>
                  <a:tcPr marL="9257" marR="9257" marT="925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57" marR="9257" marT="925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57" marR="9257" marT="925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57" marR="9257" marT="9257" marB="0" anchor="b">
                    <a:lnL>
                      <a:noFill/>
                    </a:lnL>
                    <a:lnR>
                      <a:noFill/>
                    </a:lnR>
                    <a:lnT>
                      <a:noFill/>
                    </a:lnT>
                    <a:lnB>
                      <a:noFill/>
                    </a:lnB>
                  </a:tcPr>
                </a:tc>
                <a:extLst>
                  <a:ext uri="{0D108BD9-81ED-4DB2-BD59-A6C34878D82A}">
                    <a16:rowId xmlns:a16="http://schemas.microsoft.com/office/drawing/2014/main" val="2043282313"/>
                  </a:ext>
                </a:extLst>
              </a:tr>
              <a:tr h="157364">
                <a:tc>
                  <a:txBody>
                    <a:bodyPr/>
                    <a:lstStyle/>
                    <a:p>
                      <a:pPr algn="l" fontAlgn="b"/>
                      <a:r>
                        <a:rPr lang="en-US" sz="1200" b="0" i="0" u="none" strike="noStrike">
                          <a:effectLst/>
                          <a:latin typeface="Arial" panose="020B0604020202020204" pitchFamily="34" charset="0"/>
                        </a:rPr>
                        <a:t>B0</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15,59</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62,95</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83,47</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114,5</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177,6</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209,6</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230,8</a:t>
                      </a:r>
                    </a:p>
                  </a:txBody>
                  <a:tcPr marL="9257" marR="9257" marT="9257" marB="0" anchor="b">
                    <a:lnL>
                      <a:noFill/>
                    </a:lnL>
                    <a:lnR>
                      <a:noFill/>
                    </a:lnR>
                    <a:lnT>
                      <a:noFill/>
                    </a:lnT>
                    <a:lnB>
                      <a:noFill/>
                    </a:lnB>
                  </a:tcPr>
                </a:tc>
                <a:extLst>
                  <a:ext uri="{0D108BD9-81ED-4DB2-BD59-A6C34878D82A}">
                    <a16:rowId xmlns:a16="http://schemas.microsoft.com/office/drawing/2014/main" val="1742098286"/>
                  </a:ext>
                </a:extLst>
              </a:tr>
              <a:tr h="157364">
                <a:tc>
                  <a:txBody>
                    <a:bodyPr/>
                    <a:lstStyle/>
                    <a:p>
                      <a:pPr algn="l" fontAlgn="b"/>
                      <a:r>
                        <a:rPr lang="en-US" sz="1200" b="0" i="0" u="none" strike="noStrike">
                          <a:effectLst/>
                          <a:latin typeface="Arial" panose="020B0604020202020204" pitchFamily="34" charset="0"/>
                        </a:rPr>
                        <a:t>B1</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2,565</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3,571</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4,372</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2,350</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-2,280</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-3,241</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-4,375</a:t>
                      </a:r>
                    </a:p>
                  </a:txBody>
                  <a:tcPr marL="9257" marR="9257" marT="9257" marB="0" anchor="b">
                    <a:lnL>
                      <a:noFill/>
                    </a:lnL>
                    <a:lnR>
                      <a:noFill/>
                    </a:lnR>
                    <a:lnT>
                      <a:noFill/>
                    </a:lnT>
                    <a:lnB>
                      <a:noFill/>
                    </a:lnB>
                  </a:tcPr>
                </a:tc>
                <a:extLst>
                  <a:ext uri="{0D108BD9-81ED-4DB2-BD59-A6C34878D82A}">
                    <a16:rowId xmlns:a16="http://schemas.microsoft.com/office/drawing/2014/main" val="58407988"/>
                  </a:ext>
                </a:extLst>
              </a:tr>
              <a:tr h="157364">
                <a:tc>
                  <a:txBody>
                    <a:bodyPr/>
                    <a:lstStyle/>
                    <a:p>
                      <a:pPr algn="l" fontAlgn="b"/>
                      <a:r>
                        <a:rPr lang="en-US" sz="1200" b="0" i="0" u="none" strike="noStrike">
                          <a:effectLst/>
                          <a:latin typeface="Arial" panose="020B0604020202020204" pitchFamily="34" charset="0"/>
                        </a:rPr>
                        <a:t>B2</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-0,08715</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-0,1869</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-0,2416</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-0,1900</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-0,05847</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-0,05311</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-0,03765</a:t>
                      </a:r>
                    </a:p>
                  </a:txBody>
                  <a:tcPr marL="9257" marR="9257" marT="9257" marB="0" anchor="b">
                    <a:lnL>
                      <a:noFill/>
                    </a:lnL>
                    <a:lnR>
                      <a:noFill/>
                    </a:lnR>
                    <a:lnT>
                      <a:noFill/>
                    </a:lnT>
                    <a:lnB>
                      <a:noFill/>
                    </a:lnB>
                  </a:tcPr>
                </a:tc>
                <a:extLst>
                  <a:ext uri="{0D108BD9-81ED-4DB2-BD59-A6C34878D82A}">
                    <a16:rowId xmlns:a16="http://schemas.microsoft.com/office/drawing/2014/main" val="3588489557"/>
                  </a:ext>
                </a:extLst>
              </a:tr>
              <a:tr h="157364">
                <a:tc>
                  <a:txBody>
                    <a:bodyPr/>
                    <a:lstStyle/>
                    <a:p>
                      <a:pPr algn="l" fontAlgn="b"/>
                      <a:r>
                        <a:rPr lang="en-US" sz="1200" b="0" i="0" u="none" strike="noStrike">
                          <a:effectLst/>
                          <a:latin typeface="Arial" panose="020B0604020202020204" pitchFamily="34" charset="0"/>
                        </a:rPr>
                        <a:t>95% CI (profile likelihood)</a:t>
                      </a:r>
                    </a:p>
                  </a:txBody>
                  <a:tcPr marL="9257" marR="9257" marT="925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57" marR="9257" marT="925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57" marR="9257" marT="925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57" marR="9257" marT="925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57" marR="9257" marT="925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57" marR="9257" marT="925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57" marR="9257" marT="925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57" marR="9257" marT="9257" marB="0" anchor="b">
                    <a:lnL>
                      <a:noFill/>
                    </a:lnL>
                    <a:lnR>
                      <a:noFill/>
                    </a:lnR>
                    <a:lnT>
                      <a:noFill/>
                    </a:lnT>
                    <a:lnB>
                      <a:noFill/>
                    </a:lnB>
                  </a:tcPr>
                </a:tc>
                <a:extLst>
                  <a:ext uri="{0D108BD9-81ED-4DB2-BD59-A6C34878D82A}">
                    <a16:rowId xmlns:a16="http://schemas.microsoft.com/office/drawing/2014/main" val="2588905356"/>
                  </a:ext>
                </a:extLst>
              </a:tr>
              <a:tr h="157364">
                <a:tc>
                  <a:txBody>
                    <a:bodyPr/>
                    <a:lstStyle/>
                    <a:p>
                      <a:pPr algn="l" fontAlgn="b"/>
                      <a:r>
                        <a:rPr lang="en-US" sz="1200" b="0" i="0" u="none" strike="noStrike">
                          <a:effectLst/>
                          <a:latin typeface="Arial" panose="020B0604020202020204" pitchFamily="34" charset="0"/>
                        </a:rPr>
                        <a:t>B0</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8,765 to 22,41</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52,44 to 73,45</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67,37 to 99,56</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96,36 to 132,7</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167,5 to 187,7</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199,4 to 219,7</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217,1 to 244,5</a:t>
                      </a:r>
                    </a:p>
                  </a:txBody>
                  <a:tcPr marL="9257" marR="9257" marT="9257" marB="0" anchor="b">
                    <a:lnL>
                      <a:noFill/>
                    </a:lnL>
                    <a:lnR>
                      <a:noFill/>
                    </a:lnR>
                    <a:lnT>
                      <a:noFill/>
                    </a:lnT>
                    <a:lnB>
                      <a:noFill/>
                    </a:lnB>
                  </a:tcPr>
                </a:tc>
                <a:extLst>
                  <a:ext uri="{0D108BD9-81ED-4DB2-BD59-A6C34878D82A}">
                    <a16:rowId xmlns:a16="http://schemas.microsoft.com/office/drawing/2014/main" val="2124314128"/>
                  </a:ext>
                </a:extLst>
              </a:tr>
              <a:tr h="157364">
                <a:tc>
                  <a:txBody>
                    <a:bodyPr/>
                    <a:lstStyle/>
                    <a:p>
                      <a:pPr algn="l" fontAlgn="b"/>
                      <a:r>
                        <a:rPr lang="en-US" sz="1200" b="0" i="0" u="none" strike="noStrike">
                          <a:effectLst/>
                          <a:latin typeface="Arial" panose="020B0604020202020204" pitchFamily="34" charset="0"/>
                        </a:rPr>
                        <a:t>B1</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1,215 to 3,916</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1,490 to 5,652</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1,185 to 7,560</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-1,247 to 5,948</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-4,287 to -0,2731</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-5,253 to -1,229</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-7,093 to -1,658</a:t>
                      </a:r>
                    </a:p>
                  </a:txBody>
                  <a:tcPr marL="9257" marR="9257" marT="9257" marB="0" anchor="b">
                    <a:lnL>
                      <a:noFill/>
                    </a:lnL>
                    <a:lnR>
                      <a:noFill/>
                    </a:lnR>
                    <a:lnT>
                      <a:noFill/>
                    </a:lnT>
                    <a:lnB>
                      <a:noFill/>
                    </a:lnB>
                  </a:tcPr>
                </a:tc>
                <a:extLst>
                  <a:ext uri="{0D108BD9-81ED-4DB2-BD59-A6C34878D82A}">
                    <a16:rowId xmlns:a16="http://schemas.microsoft.com/office/drawing/2014/main" val="2310630134"/>
                  </a:ext>
                </a:extLst>
              </a:tr>
              <a:tr h="157364">
                <a:tc>
                  <a:txBody>
                    <a:bodyPr/>
                    <a:lstStyle/>
                    <a:p>
                      <a:pPr algn="l" fontAlgn="b"/>
                      <a:r>
                        <a:rPr lang="en-US" sz="1200" b="0" i="0" u="none" strike="noStrike">
                          <a:effectLst/>
                          <a:latin typeface="Arial" panose="020B0604020202020204" pitchFamily="34" charset="0"/>
                        </a:rPr>
                        <a:t>B2</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-0,1400 to -0,03433</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-0,2682 to -0,1055</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-0,3662 to -0,1170</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-0,3307 to -0,04938</a:t>
                      </a:r>
                    </a:p>
                  </a:txBody>
                  <a:tcPr marL="9257" marR="9257" marT="9257"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-0,1369 to 0,0199</a:t>
                      </a:r>
                    </a:p>
                  </a:txBody>
                  <a:tcPr marL="9257" marR="9257" marT="9257"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-0,1318 to 0,0255</a:t>
                      </a:r>
                    </a:p>
                  </a:txBody>
                  <a:tcPr marL="9257" marR="9257" marT="9257"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-0,1439 to 0,0686</a:t>
                      </a:r>
                    </a:p>
                  </a:txBody>
                  <a:tcPr marL="9257" marR="9257" marT="9257" marB="0" anchor="b">
                    <a:lnL>
                      <a:noFill/>
                    </a:lnL>
                    <a:lnR>
                      <a:noFill/>
                    </a:lnR>
                    <a:lnT>
                      <a:noFill/>
                    </a:lnT>
                    <a:lnB>
                      <a:noFill/>
                    </a:lnB>
                  </a:tcPr>
                </a:tc>
                <a:extLst>
                  <a:ext uri="{0D108BD9-81ED-4DB2-BD59-A6C34878D82A}">
                    <a16:rowId xmlns:a16="http://schemas.microsoft.com/office/drawing/2014/main" val="1839698804"/>
                  </a:ext>
                </a:extLst>
              </a:tr>
              <a:tr h="157364">
                <a:tc>
                  <a:txBody>
                    <a:bodyPr/>
                    <a:lstStyle/>
                    <a:p>
                      <a:pPr algn="l" fontAlgn="b"/>
                      <a:r>
                        <a:rPr lang="en-US" sz="1200" b="0" i="0" u="none" strike="noStrike">
                          <a:effectLst/>
                          <a:latin typeface="Arial" panose="020B0604020202020204" pitchFamily="34" charset="0"/>
                        </a:rPr>
                        <a:t>Goodness of Fit</a:t>
                      </a:r>
                    </a:p>
                  </a:txBody>
                  <a:tcPr marL="9257" marR="9257" marT="925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57" marR="9257" marT="925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57" marR="9257" marT="925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57" marR="9257" marT="925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57" marR="9257" marT="925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57" marR="9257" marT="925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57" marR="9257" marT="925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57" marR="9257" marT="9257" marB="0" anchor="b">
                    <a:lnL>
                      <a:noFill/>
                    </a:lnL>
                    <a:lnR>
                      <a:noFill/>
                    </a:lnR>
                    <a:lnT>
                      <a:noFill/>
                    </a:lnT>
                    <a:lnB>
                      <a:noFill/>
                    </a:lnB>
                  </a:tcPr>
                </a:tc>
                <a:extLst>
                  <a:ext uri="{0D108BD9-81ED-4DB2-BD59-A6C34878D82A}">
                    <a16:rowId xmlns:a16="http://schemas.microsoft.com/office/drawing/2014/main" val="3030908363"/>
                  </a:ext>
                </a:extLst>
              </a:tr>
              <a:tr h="157364">
                <a:tc>
                  <a:txBody>
                    <a:bodyPr/>
                    <a:lstStyle/>
                    <a:p>
                      <a:pPr algn="l" fontAlgn="b"/>
                      <a:r>
                        <a:rPr lang="en-US" sz="1200" b="0" i="0" u="none" strike="noStrike">
                          <a:effectLst/>
                          <a:latin typeface="Arial" panose="020B0604020202020204" pitchFamily="34" charset="0"/>
                        </a:rPr>
                        <a:t>Degrees of Freedom</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a:t>
                      </a:r>
                    </a:p>
                  </a:txBody>
                  <a:tcPr marL="9257" marR="9257" marT="9257"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8</a:t>
                      </a:r>
                    </a:p>
                  </a:txBody>
                  <a:tcPr marL="9257" marR="9257" marT="9257" marB="0" anchor="b">
                    <a:lnL>
                      <a:noFill/>
                    </a:lnL>
                    <a:lnR>
                      <a:noFill/>
                    </a:lnR>
                    <a:lnT>
                      <a:noFill/>
                    </a:lnT>
                    <a:lnB>
                      <a:noFill/>
                    </a:lnB>
                  </a:tcPr>
                </a:tc>
                <a:extLst>
                  <a:ext uri="{0D108BD9-81ED-4DB2-BD59-A6C34878D82A}">
                    <a16:rowId xmlns:a16="http://schemas.microsoft.com/office/drawing/2014/main" val="3473274533"/>
                  </a:ext>
                </a:extLst>
              </a:tr>
              <a:tr h="157364">
                <a:tc>
                  <a:txBody>
                    <a:bodyPr/>
                    <a:lstStyle/>
                    <a:p>
                      <a:pPr algn="l" fontAlgn="b"/>
                      <a:r>
                        <a:rPr lang="en-US" sz="1200" b="0" i="0" u="none" strike="noStrike" dirty="0">
                          <a:effectLst/>
                          <a:latin typeface="Arial" panose="020B0604020202020204" pitchFamily="34" charset="0"/>
                        </a:rPr>
                        <a:t>R squared</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0,7318</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0,8565</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0,8320</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0,8431</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0,9716</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0,9806</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0,9740</a:t>
                      </a:r>
                    </a:p>
                  </a:txBody>
                  <a:tcPr marL="9257" marR="9257" marT="9257" marB="0" anchor="b">
                    <a:lnL>
                      <a:noFill/>
                    </a:lnL>
                    <a:lnR>
                      <a:noFill/>
                    </a:lnR>
                    <a:lnT>
                      <a:noFill/>
                    </a:lnT>
                    <a:lnB>
                      <a:noFill/>
                    </a:lnB>
                  </a:tcPr>
                </a:tc>
                <a:extLst>
                  <a:ext uri="{0D108BD9-81ED-4DB2-BD59-A6C34878D82A}">
                    <a16:rowId xmlns:a16="http://schemas.microsoft.com/office/drawing/2014/main" val="720586021"/>
                  </a:ext>
                </a:extLst>
              </a:tr>
              <a:tr h="157364">
                <a:tc>
                  <a:txBody>
                    <a:bodyPr/>
                    <a:lstStyle/>
                    <a:p>
                      <a:pPr algn="l" fontAlgn="b"/>
                      <a:r>
                        <a:rPr lang="en-US" sz="1200" b="0" i="0" u="none" strike="noStrike">
                          <a:effectLst/>
                          <a:latin typeface="Arial" panose="020B0604020202020204" pitchFamily="34" charset="0"/>
                        </a:rPr>
                        <a:t>Sum of Squares</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132,2</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313,6</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735,9</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937,3</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291,7</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293,3</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534,9</a:t>
                      </a:r>
                    </a:p>
                  </a:txBody>
                  <a:tcPr marL="9257" marR="9257" marT="9257" marB="0" anchor="b">
                    <a:lnL>
                      <a:noFill/>
                    </a:lnL>
                    <a:lnR>
                      <a:noFill/>
                    </a:lnR>
                    <a:lnT>
                      <a:noFill/>
                    </a:lnT>
                    <a:lnB>
                      <a:noFill/>
                    </a:lnB>
                  </a:tcPr>
                </a:tc>
                <a:extLst>
                  <a:ext uri="{0D108BD9-81ED-4DB2-BD59-A6C34878D82A}">
                    <a16:rowId xmlns:a16="http://schemas.microsoft.com/office/drawing/2014/main" val="714667022"/>
                  </a:ext>
                </a:extLst>
              </a:tr>
              <a:tr h="157364">
                <a:tc>
                  <a:txBody>
                    <a:bodyPr/>
                    <a:lstStyle/>
                    <a:p>
                      <a:pPr algn="l" fontAlgn="b"/>
                      <a:r>
                        <a:rPr lang="en-US" sz="1200" b="0" i="0" u="none" strike="noStrike">
                          <a:effectLst/>
                          <a:latin typeface="Arial" panose="020B0604020202020204" pitchFamily="34" charset="0"/>
                        </a:rPr>
                        <a:t>Sy.x</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4,065</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6,261</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9,591</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10,82</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6,038</a:t>
                      </a:r>
                    </a:p>
                  </a:txBody>
                  <a:tcPr marL="9257" marR="9257" marT="925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6,055</a:t>
                      </a:r>
                    </a:p>
                  </a:txBody>
                  <a:tcPr marL="9257" marR="9257" marT="9257"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8,177</a:t>
                      </a:r>
                    </a:p>
                  </a:txBody>
                  <a:tcPr marL="9257" marR="9257" marT="9257" marB="0" anchor="b">
                    <a:lnL>
                      <a:noFill/>
                    </a:lnL>
                    <a:lnR>
                      <a:noFill/>
                    </a:lnR>
                    <a:lnT>
                      <a:noFill/>
                    </a:lnT>
                    <a:lnB>
                      <a:noFill/>
                    </a:lnB>
                  </a:tcPr>
                </a:tc>
                <a:extLst>
                  <a:ext uri="{0D108BD9-81ED-4DB2-BD59-A6C34878D82A}">
                    <a16:rowId xmlns:a16="http://schemas.microsoft.com/office/drawing/2014/main" val="2007236082"/>
                  </a:ext>
                </a:extLst>
              </a:tr>
            </a:tbl>
          </a:graphicData>
        </a:graphic>
      </p:graphicFrame>
      <p:sp>
        <p:nvSpPr>
          <p:cNvPr id="4" name="CuadroTexto 3">
            <a:extLst>
              <a:ext uri="{FF2B5EF4-FFF2-40B4-BE49-F238E27FC236}">
                <a16:creationId xmlns:a16="http://schemas.microsoft.com/office/drawing/2014/main" id="{1ACBA626-E4D1-61BC-62AE-8EF37A6DBEA9}"/>
              </a:ext>
            </a:extLst>
          </p:cNvPr>
          <p:cNvSpPr txBox="1"/>
          <p:nvPr/>
        </p:nvSpPr>
        <p:spPr>
          <a:xfrm>
            <a:off x="7247809" y="159279"/>
            <a:ext cx="4655663" cy="3477875"/>
          </a:xfrm>
          <a:prstGeom prst="rect">
            <a:avLst/>
          </a:prstGeom>
          <a:noFill/>
          <a:ln w="25400">
            <a:solidFill>
              <a:schemeClr val="tx1"/>
            </a:solidFill>
          </a:ln>
        </p:spPr>
        <p:txBody>
          <a:bodyPr wrap="square" rtlCol="0">
            <a:spAutoFit/>
          </a:bodyPr>
          <a:lstStyle/>
          <a:p>
            <a:pPr algn="ctr"/>
            <a:r>
              <a:rPr lang="en-US" sz="2000" dirty="0">
                <a:latin typeface="Arial" panose="020B0604020202020204" pitchFamily="34" charset="0"/>
                <a:cs typeface="Arial" panose="020B0604020202020204" pitchFamily="34" charset="0"/>
              </a:rPr>
              <a:t>NUJET: The duration of different phenological phases showed a polynomic response when was plotted against the date of emergence. Thus, duration was increased from the earliest to middle sowing dates and for sowing dates from middle May onwards most of the phases were reduced. The latest phase from green grans onwards showed a linear negative trend due to delayed in sowing/emergence dates. </a:t>
            </a:r>
          </a:p>
        </p:txBody>
      </p:sp>
    </p:spTree>
    <p:extLst>
      <p:ext uri="{BB962C8B-B14F-4D97-AF65-F5344CB8AC3E}">
        <p14:creationId xmlns:p14="http://schemas.microsoft.com/office/powerpoint/2010/main" val="4364083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to 2">
            <a:extLst>
              <a:ext uri="{FF2B5EF4-FFF2-40B4-BE49-F238E27FC236}">
                <a16:creationId xmlns:a16="http://schemas.microsoft.com/office/drawing/2014/main" id="{41099AE9-EB7C-51C7-500E-97C2F4AC1BDC}"/>
              </a:ext>
            </a:extLst>
          </p:cNvPr>
          <p:cNvGraphicFramePr>
            <a:graphicFrameLocks noChangeAspect="1"/>
          </p:cNvGraphicFramePr>
          <p:nvPr/>
        </p:nvGraphicFramePr>
        <p:xfrm>
          <a:off x="0" y="-58560"/>
          <a:ext cx="7058526" cy="4066650"/>
        </p:xfrm>
        <a:graphic>
          <a:graphicData uri="http://schemas.openxmlformats.org/presentationml/2006/ole">
            <mc:AlternateContent xmlns:mc="http://schemas.openxmlformats.org/markup-compatibility/2006">
              <mc:Choice xmlns:v="urn:schemas-microsoft-com:vml" Requires="v">
                <p:oleObj name="Prism 8" r:id="rId2" imgW="5255100" imgH="3027815" progId="Prism8.Document">
                  <p:embed/>
                </p:oleObj>
              </mc:Choice>
              <mc:Fallback>
                <p:oleObj name="Prism 8" r:id="rId2" imgW="5255100" imgH="3027815" progId="Prism8.Document">
                  <p:embed/>
                  <p:pic>
                    <p:nvPicPr>
                      <p:cNvPr id="3" name="Objeto 2">
                        <a:extLst>
                          <a:ext uri="{FF2B5EF4-FFF2-40B4-BE49-F238E27FC236}">
                            <a16:creationId xmlns:a16="http://schemas.microsoft.com/office/drawing/2014/main" id="{41099AE9-EB7C-51C7-500E-97C2F4AC1BDC}"/>
                          </a:ext>
                        </a:extLst>
                      </p:cNvPr>
                      <p:cNvPicPr/>
                      <p:nvPr/>
                    </p:nvPicPr>
                    <p:blipFill>
                      <a:blip r:embed="rId3"/>
                      <a:stretch>
                        <a:fillRect/>
                      </a:stretch>
                    </p:blipFill>
                    <p:spPr>
                      <a:xfrm>
                        <a:off x="0" y="-58560"/>
                        <a:ext cx="7058526" cy="4066650"/>
                      </a:xfrm>
                      <a:prstGeom prst="rect">
                        <a:avLst/>
                      </a:prstGeom>
                    </p:spPr>
                  </p:pic>
                </p:oleObj>
              </mc:Fallback>
            </mc:AlternateContent>
          </a:graphicData>
        </a:graphic>
      </p:graphicFrame>
      <p:graphicFrame>
        <p:nvGraphicFramePr>
          <p:cNvPr id="5" name="Tabla 4">
            <a:extLst>
              <a:ext uri="{FF2B5EF4-FFF2-40B4-BE49-F238E27FC236}">
                <a16:creationId xmlns:a16="http://schemas.microsoft.com/office/drawing/2014/main" id="{7308F07E-2CB4-9DAC-1251-9BE62AA63F55}"/>
              </a:ext>
            </a:extLst>
          </p:cNvPr>
          <p:cNvGraphicFramePr>
            <a:graphicFrameLocks noGrp="1"/>
          </p:cNvGraphicFramePr>
          <p:nvPr/>
        </p:nvGraphicFramePr>
        <p:xfrm>
          <a:off x="1" y="3972956"/>
          <a:ext cx="12103770" cy="2880435"/>
        </p:xfrm>
        <a:graphic>
          <a:graphicData uri="http://schemas.openxmlformats.org/drawingml/2006/table">
            <a:tbl>
              <a:tblPr/>
              <a:tblGrid>
                <a:gridCol w="2600257">
                  <a:extLst>
                    <a:ext uri="{9D8B030D-6E8A-4147-A177-3AD203B41FA5}">
                      <a16:colId xmlns:a16="http://schemas.microsoft.com/office/drawing/2014/main" val="3008246842"/>
                    </a:ext>
                  </a:extLst>
                </a:gridCol>
                <a:gridCol w="1325225">
                  <a:extLst>
                    <a:ext uri="{9D8B030D-6E8A-4147-A177-3AD203B41FA5}">
                      <a16:colId xmlns:a16="http://schemas.microsoft.com/office/drawing/2014/main" val="3394944937"/>
                    </a:ext>
                  </a:extLst>
                </a:gridCol>
                <a:gridCol w="1375427">
                  <a:extLst>
                    <a:ext uri="{9D8B030D-6E8A-4147-A177-3AD203B41FA5}">
                      <a16:colId xmlns:a16="http://schemas.microsoft.com/office/drawing/2014/main" val="602750426"/>
                    </a:ext>
                  </a:extLst>
                </a:gridCol>
                <a:gridCol w="1375427">
                  <a:extLst>
                    <a:ext uri="{9D8B030D-6E8A-4147-A177-3AD203B41FA5}">
                      <a16:colId xmlns:a16="http://schemas.microsoft.com/office/drawing/2014/main" val="3086729783"/>
                    </a:ext>
                  </a:extLst>
                </a:gridCol>
                <a:gridCol w="1371432">
                  <a:extLst>
                    <a:ext uri="{9D8B030D-6E8A-4147-A177-3AD203B41FA5}">
                      <a16:colId xmlns:a16="http://schemas.microsoft.com/office/drawing/2014/main" val="1891782904"/>
                    </a:ext>
                  </a:extLst>
                </a:gridCol>
                <a:gridCol w="1375427">
                  <a:extLst>
                    <a:ext uri="{9D8B030D-6E8A-4147-A177-3AD203B41FA5}">
                      <a16:colId xmlns:a16="http://schemas.microsoft.com/office/drawing/2014/main" val="1808644259"/>
                    </a:ext>
                  </a:extLst>
                </a:gridCol>
                <a:gridCol w="1375427">
                  <a:extLst>
                    <a:ext uri="{9D8B030D-6E8A-4147-A177-3AD203B41FA5}">
                      <a16:colId xmlns:a16="http://schemas.microsoft.com/office/drawing/2014/main" val="3459090443"/>
                    </a:ext>
                  </a:extLst>
                </a:gridCol>
                <a:gridCol w="1305148">
                  <a:extLst>
                    <a:ext uri="{9D8B030D-6E8A-4147-A177-3AD203B41FA5}">
                      <a16:colId xmlns:a16="http://schemas.microsoft.com/office/drawing/2014/main" val="3348125133"/>
                    </a:ext>
                  </a:extLst>
                </a:gridCol>
              </a:tblGrid>
              <a:tr h="155538">
                <a:tc>
                  <a:txBody>
                    <a:bodyPr/>
                    <a:lstStyle/>
                    <a:p>
                      <a:pPr algn="ct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V4</a:t>
                      </a:r>
                    </a:p>
                  </a:txBody>
                  <a:tcPr marL="9149" marR="9149" marT="9149"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Floral bud</a:t>
                      </a:r>
                    </a:p>
                  </a:txBody>
                  <a:tcPr marL="9149" marR="9149" marT="9149"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First flowering</a:t>
                      </a:r>
                    </a:p>
                  </a:txBody>
                  <a:tcPr marL="9149" marR="9149" marT="9149"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First fruiting</a:t>
                      </a:r>
                    </a:p>
                  </a:txBody>
                  <a:tcPr marL="9149" marR="9149" marT="9149"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Green grains</a:t>
                      </a:r>
                    </a:p>
                  </a:txBody>
                  <a:tcPr marL="9149" marR="9149" marT="9149"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Colored grains</a:t>
                      </a:r>
                    </a:p>
                  </a:txBody>
                  <a:tcPr marL="9149" marR="9149" marT="9149"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Maturity</a:t>
                      </a:r>
                    </a:p>
                  </a:txBody>
                  <a:tcPr marL="9149" marR="9149" marT="9149" marB="0" anchor="b">
                    <a:lnL>
                      <a:noFill/>
                    </a:lnL>
                    <a:lnR>
                      <a:noFill/>
                    </a:lnR>
                    <a:lnT>
                      <a:noFill/>
                    </a:lnT>
                    <a:lnB>
                      <a:noFill/>
                    </a:lnB>
                  </a:tcPr>
                </a:tc>
                <a:extLst>
                  <a:ext uri="{0D108BD9-81ED-4DB2-BD59-A6C34878D82A}">
                    <a16:rowId xmlns:a16="http://schemas.microsoft.com/office/drawing/2014/main" val="608518153"/>
                  </a:ext>
                </a:extLst>
              </a:tr>
              <a:tr h="155538">
                <a:tc>
                  <a:txBody>
                    <a:bodyPr/>
                    <a:lstStyle/>
                    <a:p>
                      <a:pPr algn="l" fontAlgn="b"/>
                      <a:r>
                        <a:rPr lang="en-US" sz="1200" b="0" i="0" u="none" strike="noStrike">
                          <a:effectLst/>
                          <a:latin typeface="Arial" panose="020B0604020202020204" pitchFamily="34" charset="0"/>
                        </a:rPr>
                        <a:t>Second order polynomial (quadratic) </a:t>
                      </a: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extLst>
                  <a:ext uri="{0D108BD9-81ED-4DB2-BD59-A6C34878D82A}">
                    <a16:rowId xmlns:a16="http://schemas.microsoft.com/office/drawing/2014/main" val="3147661163"/>
                  </a:ext>
                </a:extLst>
              </a:tr>
              <a:tr h="155538">
                <a:tc>
                  <a:txBody>
                    <a:bodyPr/>
                    <a:lstStyle/>
                    <a:p>
                      <a:pPr algn="l" fontAlgn="b"/>
                      <a:r>
                        <a:rPr lang="en-US" sz="1200" b="0" i="0" u="none" strike="noStrike">
                          <a:effectLst/>
                          <a:latin typeface="Arial" panose="020B0604020202020204" pitchFamily="34" charset="0"/>
                        </a:rPr>
                        <a:t>Best-fit values</a:t>
                      </a: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extLst>
                  <a:ext uri="{0D108BD9-81ED-4DB2-BD59-A6C34878D82A}">
                    <a16:rowId xmlns:a16="http://schemas.microsoft.com/office/drawing/2014/main" val="3329993027"/>
                  </a:ext>
                </a:extLst>
              </a:tr>
              <a:tr h="155538">
                <a:tc>
                  <a:txBody>
                    <a:bodyPr/>
                    <a:lstStyle/>
                    <a:p>
                      <a:pPr algn="l" fontAlgn="b"/>
                      <a:r>
                        <a:rPr lang="en-US" sz="1200" b="0" i="0" u="none" strike="noStrike">
                          <a:effectLst/>
                          <a:latin typeface="Arial" panose="020B0604020202020204" pitchFamily="34" charset="0"/>
                        </a:rPr>
                        <a:t>B0</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15,47</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62,00</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83,19</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114,5</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176,9</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209,1</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230,5</a:t>
                      </a:r>
                    </a:p>
                  </a:txBody>
                  <a:tcPr marL="9149" marR="9149" marT="9149" marB="0" anchor="b">
                    <a:lnL>
                      <a:noFill/>
                    </a:lnL>
                    <a:lnR>
                      <a:noFill/>
                    </a:lnR>
                    <a:lnT>
                      <a:noFill/>
                    </a:lnT>
                    <a:lnB>
                      <a:noFill/>
                    </a:lnB>
                  </a:tcPr>
                </a:tc>
                <a:extLst>
                  <a:ext uri="{0D108BD9-81ED-4DB2-BD59-A6C34878D82A}">
                    <a16:rowId xmlns:a16="http://schemas.microsoft.com/office/drawing/2014/main" val="484933546"/>
                  </a:ext>
                </a:extLst>
              </a:tr>
              <a:tr h="155538">
                <a:tc>
                  <a:txBody>
                    <a:bodyPr/>
                    <a:lstStyle/>
                    <a:p>
                      <a:pPr algn="l" fontAlgn="b"/>
                      <a:r>
                        <a:rPr lang="en-US" sz="1200" b="0" i="0" u="none" strike="noStrike">
                          <a:effectLst/>
                          <a:latin typeface="Arial" panose="020B0604020202020204" pitchFamily="34" charset="0"/>
                        </a:rPr>
                        <a:t>B1</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2,582</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3,409</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4,093</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2,069</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-2,180</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-3,211</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-4,340</a:t>
                      </a:r>
                    </a:p>
                  </a:txBody>
                  <a:tcPr marL="9149" marR="9149" marT="9149" marB="0" anchor="b">
                    <a:lnL>
                      <a:noFill/>
                    </a:lnL>
                    <a:lnR>
                      <a:noFill/>
                    </a:lnR>
                    <a:lnT>
                      <a:noFill/>
                    </a:lnT>
                    <a:lnB>
                      <a:noFill/>
                    </a:lnB>
                  </a:tcPr>
                </a:tc>
                <a:extLst>
                  <a:ext uri="{0D108BD9-81ED-4DB2-BD59-A6C34878D82A}">
                    <a16:rowId xmlns:a16="http://schemas.microsoft.com/office/drawing/2014/main" val="667299780"/>
                  </a:ext>
                </a:extLst>
              </a:tr>
              <a:tr h="155538">
                <a:tc>
                  <a:txBody>
                    <a:bodyPr/>
                    <a:lstStyle/>
                    <a:p>
                      <a:pPr algn="l" fontAlgn="b"/>
                      <a:r>
                        <a:rPr lang="en-US" sz="1200" b="0" i="0" u="none" strike="noStrike">
                          <a:effectLst/>
                          <a:latin typeface="Arial" panose="020B0604020202020204" pitchFamily="34" charset="0"/>
                        </a:rPr>
                        <a:t>B2</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-0,08838</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-0,1777</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-0,2294</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-0,1752</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-0,06391</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-0,05544</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-0,04018</a:t>
                      </a:r>
                    </a:p>
                  </a:txBody>
                  <a:tcPr marL="9149" marR="9149" marT="9149" marB="0" anchor="b">
                    <a:lnL>
                      <a:noFill/>
                    </a:lnL>
                    <a:lnR>
                      <a:noFill/>
                    </a:lnR>
                    <a:lnT>
                      <a:noFill/>
                    </a:lnT>
                    <a:lnB>
                      <a:noFill/>
                    </a:lnB>
                  </a:tcPr>
                </a:tc>
                <a:extLst>
                  <a:ext uri="{0D108BD9-81ED-4DB2-BD59-A6C34878D82A}">
                    <a16:rowId xmlns:a16="http://schemas.microsoft.com/office/drawing/2014/main" val="2388822468"/>
                  </a:ext>
                </a:extLst>
              </a:tr>
              <a:tr h="155538">
                <a:tc>
                  <a:txBody>
                    <a:bodyPr/>
                    <a:lstStyle/>
                    <a:p>
                      <a:pPr algn="l" fontAlgn="b"/>
                      <a:r>
                        <a:rPr lang="en-US" sz="1200" b="0" i="0" u="none" strike="noStrike">
                          <a:effectLst/>
                          <a:latin typeface="Arial" panose="020B0604020202020204" pitchFamily="34" charset="0"/>
                        </a:rPr>
                        <a:t>95% CI (profile likelihood)</a:t>
                      </a: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extLst>
                  <a:ext uri="{0D108BD9-81ED-4DB2-BD59-A6C34878D82A}">
                    <a16:rowId xmlns:a16="http://schemas.microsoft.com/office/drawing/2014/main" val="1770365139"/>
                  </a:ext>
                </a:extLst>
              </a:tr>
              <a:tr h="155538">
                <a:tc>
                  <a:txBody>
                    <a:bodyPr/>
                    <a:lstStyle/>
                    <a:p>
                      <a:pPr algn="l" fontAlgn="b"/>
                      <a:r>
                        <a:rPr lang="en-US" sz="1200" b="0" i="0" u="none" strike="noStrike">
                          <a:effectLst/>
                          <a:latin typeface="Arial" panose="020B0604020202020204" pitchFamily="34" charset="0"/>
                        </a:rPr>
                        <a:t>B0</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9,031 to 21,90</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51,89 to 72,11</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67,24 to 99,13</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95,87 to 133,0</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167,5 to 186,3</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199,3 to 218,9</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217,7 to 243,2</a:t>
                      </a:r>
                    </a:p>
                  </a:txBody>
                  <a:tcPr marL="9149" marR="9149" marT="9149" marB="0" anchor="b">
                    <a:lnL>
                      <a:noFill/>
                    </a:lnL>
                    <a:lnR>
                      <a:noFill/>
                    </a:lnR>
                    <a:lnT>
                      <a:noFill/>
                    </a:lnT>
                    <a:lnB>
                      <a:noFill/>
                    </a:lnB>
                  </a:tcPr>
                </a:tc>
                <a:extLst>
                  <a:ext uri="{0D108BD9-81ED-4DB2-BD59-A6C34878D82A}">
                    <a16:rowId xmlns:a16="http://schemas.microsoft.com/office/drawing/2014/main" val="629745994"/>
                  </a:ext>
                </a:extLst>
              </a:tr>
              <a:tr h="155538">
                <a:tc>
                  <a:txBody>
                    <a:bodyPr/>
                    <a:lstStyle/>
                    <a:p>
                      <a:pPr algn="l" fontAlgn="b"/>
                      <a:r>
                        <a:rPr lang="en-US" sz="1200" b="0" i="0" u="none" strike="noStrike">
                          <a:effectLst/>
                          <a:latin typeface="Arial" panose="020B0604020202020204" pitchFamily="34" charset="0"/>
                        </a:rPr>
                        <a:t>B1</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1,308 to 3,856</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1,407 to 5,411</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0,9359 to 7,251</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-1,612 to 5,749</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-4,040 to -0,3198</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-5,154 to -1,269</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-6,872 to -1,808</a:t>
                      </a:r>
                    </a:p>
                  </a:txBody>
                  <a:tcPr marL="9149" marR="9149" marT="9149" marB="0" anchor="b">
                    <a:lnL>
                      <a:noFill/>
                    </a:lnL>
                    <a:lnR>
                      <a:noFill/>
                    </a:lnR>
                    <a:lnT>
                      <a:noFill/>
                    </a:lnT>
                    <a:lnB>
                      <a:noFill/>
                    </a:lnB>
                  </a:tcPr>
                </a:tc>
                <a:extLst>
                  <a:ext uri="{0D108BD9-81ED-4DB2-BD59-A6C34878D82A}">
                    <a16:rowId xmlns:a16="http://schemas.microsoft.com/office/drawing/2014/main" val="1591518116"/>
                  </a:ext>
                </a:extLst>
              </a:tr>
              <a:tr h="155538">
                <a:tc>
                  <a:txBody>
                    <a:bodyPr/>
                    <a:lstStyle/>
                    <a:p>
                      <a:pPr algn="l" fontAlgn="b"/>
                      <a:r>
                        <a:rPr lang="en-US" sz="1200" b="0" i="0" u="none" strike="noStrike">
                          <a:effectLst/>
                          <a:latin typeface="Arial" panose="020B0604020202020204" pitchFamily="34" charset="0"/>
                        </a:rPr>
                        <a:t>B2</a:t>
                      </a:r>
                    </a:p>
                  </a:txBody>
                  <a:tcPr marL="9149" marR="9149" marT="9149"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-0,1382 to -0,0385</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-0,2560 to -0,09947</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-0,3529 to -0,1060</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-0,3191 to -0,03124</a:t>
                      </a:r>
                    </a:p>
                  </a:txBody>
                  <a:tcPr marL="9149" marR="9149" marT="9149"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-0,1367 to 0,00883</a:t>
                      </a:r>
                    </a:p>
                  </a:txBody>
                  <a:tcPr marL="9149" marR="9149" marT="9149"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-0,1314 to 0,0205</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-0,1392 to 0,05882</a:t>
                      </a:r>
                    </a:p>
                  </a:txBody>
                  <a:tcPr marL="9149" marR="9149" marT="9149" marB="0" anchor="b">
                    <a:lnL>
                      <a:noFill/>
                    </a:lnL>
                    <a:lnR>
                      <a:noFill/>
                    </a:lnR>
                    <a:lnT>
                      <a:noFill/>
                    </a:lnT>
                    <a:lnB>
                      <a:noFill/>
                    </a:lnB>
                  </a:tcPr>
                </a:tc>
                <a:extLst>
                  <a:ext uri="{0D108BD9-81ED-4DB2-BD59-A6C34878D82A}">
                    <a16:rowId xmlns:a16="http://schemas.microsoft.com/office/drawing/2014/main" val="1661976587"/>
                  </a:ext>
                </a:extLst>
              </a:tr>
              <a:tr h="155538">
                <a:tc>
                  <a:txBody>
                    <a:bodyPr/>
                    <a:lstStyle/>
                    <a:p>
                      <a:pPr algn="l" fontAlgn="b"/>
                      <a:r>
                        <a:rPr lang="en-US" sz="1200" b="0" i="0" u="none" strike="noStrike">
                          <a:effectLst/>
                          <a:latin typeface="Arial" panose="020B0604020202020204" pitchFamily="34" charset="0"/>
                        </a:rPr>
                        <a:t>Goodness of Fit</a:t>
                      </a: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extLst>
                  <a:ext uri="{0D108BD9-81ED-4DB2-BD59-A6C34878D82A}">
                    <a16:rowId xmlns:a16="http://schemas.microsoft.com/office/drawing/2014/main" val="1699441776"/>
                  </a:ext>
                </a:extLst>
              </a:tr>
              <a:tr h="155538">
                <a:tc>
                  <a:txBody>
                    <a:bodyPr/>
                    <a:lstStyle/>
                    <a:p>
                      <a:pPr algn="l" fontAlgn="b"/>
                      <a:r>
                        <a:rPr lang="en-US" sz="1200" b="0" i="0" u="none" strike="noStrike">
                          <a:effectLst/>
                          <a:latin typeface="Arial" panose="020B0604020202020204" pitchFamily="34" charset="0"/>
                        </a:rPr>
                        <a:t>Degrees of Freedom</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a:t>
                      </a:r>
                    </a:p>
                  </a:txBody>
                  <a:tcPr marL="9149" marR="9149" marT="9149" marB="0" anchor="b">
                    <a:lnL>
                      <a:noFill/>
                    </a:lnL>
                    <a:lnR>
                      <a:noFill/>
                    </a:lnR>
                    <a:lnT>
                      <a:noFill/>
                    </a:lnT>
                    <a:lnB>
                      <a:noFill/>
                    </a:lnB>
                  </a:tcPr>
                </a:tc>
                <a:extLst>
                  <a:ext uri="{0D108BD9-81ED-4DB2-BD59-A6C34878D82A}">
                    <a16:rowId xmlns:a16="http://schemas.microsoft.com/office/drawing/2014/main" val="3322846397"/>
                  </a:ext>
                </a:extLst>
              </a:tr>
              <a:tr h="155538">
                <a:tc>
                  <a:txBody>
                    <a:bodyPr/>
                    <a:lstStyle/>
                    <a:p>
                      <a:pPr algn="l" fontAlgn="b"/>
                      <a:r>
                        <a:rPr lang="en-US" sz="1200" b="0" i="0" u="none" strike="noStrike">
                          <a:effectLst/>
                          <a:latin typeface="Arial" panose="020B0604020202020204" pitchFamily="34" charset="0"/>
                        </a:rPr>
                        <a:t>R squared</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0,7534</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0,8525</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0,8254</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0,8237</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0,9759</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0,9821</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0,9776</a:t>
                      </a:r>
                    </a:p>
                  </a:txBody>
                  <a:tcPr marL="9149" marR="9149" marT="9149" marB="0" anchor="b">
                    <a:lnL>
                      <a:noFill/>
                    </a:lnL>
                    <a:lnR>
                      <a:noFill/>
                    </a:lnR>
                    <a:lnT>
                      <a:noFill/>
                    </a:lnT>
                    <a:lnB>
                      <a:noFill/>
                    </a:lnB>
                  </a:tcPr>
                </a:tc>
                <a:extLst>
                  <a:ext uri="{0D108BD9-81ED-4DB2-BD59-A6C34878D82A}">
                    <a16:rowId xmlns:a16="http://schemas.microsoft.com/office/drawing/2014/main" val="1237616357"/>
                  </a:ext>
                </a:extLst>
              </a:tr>
              <a:tr h="155538">
                <a:tc>
                  <a:txBody>
                    <a:bodyPr/>
                    <a:lstStyle/>
                    <a:p>
                      <a:pPr algn="l" fontAlgn="b"/>
                      <a:r>
                        <a:rPr lang="en-US" sz="1200" b="0" i="0" u="none" strike="noStrike">
                          <a:effectLst/>
                          <a:latin typeface="Arial" panose="020B0604020202020204" pitchFamily="34" charset="0"/>
                        </a:rPr>
                        <a:t>Sum of Squares</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117,6</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290,3</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722,2</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981,3</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250,7</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273,2</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464,4</a:t>
                      </a:r>
                    </a:p>
                  </a:txBody>
                  <a:tcPr marL="9149" marR="9149" marT="9149" marB="0" anchor="b">
                    <a:lnL>
                      <a:noFill/>
                    </a:lnL>
                    <a:lnR>
                      <a:noFill/>
                    </a:lnR>
                    <a:lnT>
                      <a:noFill/>
                    </a:lnT>
                    <a:lnB>
                      <a:noFill/>
                    </a:lnB>
                  </a:tcPr>
                </a:tc>
                <a:extLst>
                  <a:ext uri="{0D108BD9-81ED-4DB2-BD59-A6C34878D82A}">
                    <a16:rowId xmlns:a16="http://schemas.microsoft.com/office/drawing/2014/main" val="836585932"/>
                  </a:ext>
                </a:extLst>
              </a:tr>
              <a:tr h="155538">
                <a:tc>
                  <a:txBody>
                    <a:bodyPr/>
                    <a:lstStyle/>
                    <a:p>
                      <a:pPr algn="l" fontAlgn="b"/>
                      <a:r>
                        <a:rPr lang="en-US" sz="1200" b="0" i="0" u="none" strike="noStrike">
                          <a:effectLst/>
                          <a:latin typeface="Arial" panose="020B0604020202020204" pitchFamily="34" charset="0"/>
                        </a:rPr>
                        <a:t>Sy.x</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3,834</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6,024</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9,502</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11,08</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5,598</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5,844</a:t>
                      </a:r>
                    </a:p>
                  </a:txBody>
                  <a:tcPr marL="9149" marR="9149" marT="9149"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7,619</a:t>
                      </a:r>
                    </a:p>
                  </a:txBody>
                  <a:tcPr marL="9149" marR="9149" marT="9149" marB="0" anchor="b">
                    <a:lnL>
                      <a:noFill/>
                    </a:lnL>
                    <a:lnR>
                      <a:noFill/>
                    </a:lnR>
                    <a:lnT>
                      <a:noFill/>
                    </a:lnT>
                    <a:lnB>
                      <a:noFill/>
                    </a:lnB>
                  </a:tcPr>
                </a:tc>
                <a:extLst>
                  <a:ext uri="{0D108BD9-81ED-4DB2-BD59-A6C34878D82A}">
                    <a16:rowId xmlns:a16="http://schemas.microsoft.com/office/drawing/2014/main" val="986626818"/>
                  </a:ext>
                </a:extLst>
              </a:tr>
            </a:tbl>
          </a:graphicData>
        </a:graphic>
      </p:graphicFrame>
      <p:sp>
        <p:nvSpPr>
          <p:cNvPr id="6" name="CuadroTexto 5">
            <a:extLst>
              <a:ext uri="{FF2B5EF4-FFF2-40B4-BE49-F238E27FC236}">
                <a16:creationId xmlns:a16="http://schemas.microsoft.com/office/drawing/2014/main" id="{749A0FB6-E5AD-FFFD-1742-CCEF9A3598AD}"/>
              </a:ext>
            </a:extLst>
          </p:cNvPr>
          <p:cNvSpPr txBox="1"/>
          <p:nvPr/>
        </p:nvSpPr>
        <p:spPr>
          <a:xfrm>
            <a:off x="7222826" y="526037"/>
            <a:ext cx="4655663" cy="2862322"/>
          </a:xfrm>
          <a:prstGeom prst="rect">
            <a:avLst/>
          </a:prstGeom>
          <a:noFill/>
          <a:ln w="25400">
            <a:solidFill>
              <a:schemeClr val="tx1"/>
            </a:solidFill>
          </a:ln>
        </p:spPr>
        <p:txBody>
          <a:bodyPr wrap="square" rtlCol="0">
            <a:spAutoFit/>
          </a:bodyPr>
          <a:lstStyle/>
          <a:p>
            <a:pPr algn="ctr"/>
            <a:r>
              <a:rPr lang="en-US" sz="2000" dirty="0">
                <a:latin typeface="Arial" panose="020B0604020202020204" pitchFamily="34" charset="0"/>
                <a:cs typeface="Arial" panose="020B0604020202020204" pitchFamily="34" charset="0"/>
              </a:rPr>
              <a:t>AVANZA: This genotype showed similar values than NUJET .In both genotypes the largest differences between stages (e.g. from V4 to first flowering was observed in the earliest sowing dates. Similarly, the greatest differences between first flowering and maturity was observed in sowing dates from April to May.</a:t>
            </a:r>
          </a:p>
        </p:txBody>
      </p:sp>
    </p:spTree>
    <p:extLst>
      <p:ext uri="{BB962C8B-B14F-4D97-AF65-F5344CB8AC3E}">
        <p14:creationId xmlns:p14="http://schemas.microsoft.com/office/powerpoint/2010/main" val="18259558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a:extLst>
              <a:ext uri="{FF2B5EF4-FFF2-40B4-BE49-F238E27FC236}">
                <a16:creationId xmlns:a16="http://schemas.microsoft.com/office/drawing/2014/main" id="{629AB850-784A-D213-D8EE-4B1A7EAD0BB7}"/>
              </a:ext>
            </a:extLst>
          </p:cNvPr>
          <p:cNvGraphicFramePr>
            <a:graphicFrameLocks noChangeAspect="1"/>
          </p:cNvGraphicFramePr>
          <p:nvPr/>
        </p:nvGraphicFramePr>
        <p:xfrm>
          <a:off x="58995" y="-146323"/>
          <a:ext cx="7297794" cy="4207042"/>
        </p:xfrm>
        <a:graphic>
          <a:graphicData uri="http://schemas.openxmlformats.org/presentationml/2006/ole">
            <mc:AlternateContent xmlns:mc="http://schemas.openxmlformats.org/markup-compatibility/2006">
              <mc:Choice xmlns:v="urn:schemas-microsoft-com:vml" Requires="v">
                <p:oleObj name="Prism 8" r:id="rId2" imgW="5250779" imgH="3027815" progId="Prism8.Document">
                  <p:embed/>
                </p:oleObj>
              </mc:Choice>
              <mc:Fallback>
                <p:oleObj name="Prism 8" r:id="rId2" imgW="5250779" imgH="3027815" progId="Prism8.Document">
                  <p:embed/>
                  <p:pic>
                    <p:nvPicPr>
                      <p:cNvPr id="2" name="Objeto 1">
                        <a:extLst>
                          <a:ext uri="{FF2B5EF4-FFF2-40B4-BE49-F238E27FC236}">
                            <a16:creationId xmlns:a16="http://schemas.microsoft.com/office/drawing/2014/main" id="{629AB850-784A-D213-D8EE-4B1A7EAD0BB7}"/>
                          </a:ext>
                        </a:extLst>
                      </p:cNvPr>
                      <p:cNvPicPr/>
                      <p:nvPr/>
                    </p:nvPicPr>
                    <p:blipFill>
                      <a:blip r:embed="rId3"/>
                      <a:stretch>
                        <a:fillRect/>
                      </a:stretch>
                    </p:blipFill>
                    <p:spPr>
                      <a:xfrm>
                        <a:off x="58995" y="-146323"/>
                        <a:ext cx="7297794" cy="4207042"/>
                      </a:xfrm>
                      <a:prstGeom prst="rect">
                        <a:avLst/>
                      </a:prstGeom>
                    </p:spPr>
                  </p:pic>
                </p:oleObj>
              </mc:Fallback>
            </mc:AlternateContent>
          </a:graphicData>
        </a:graphic>
      </p:graphicFrame>
      <p:graphicFrame>
        <p:nvGraphicFramePr>
          <p:cNvPr id="3" name="Tabla 2">
            <a:extLst>
              <a:ext uri="{FF2B5EF4-FFF2-40B4-BE49-F238E27FC236}">
                <a16:creationId xmlns:a16="http://schemas.microsoft.com/office/drawing/2014/main" id="{81E0AFE1-6BBA-1383-F9F3-2D11321B0A6D}"/>
              </a:ext>
            </a:extLst>
          </p:cNvPr>
          <p:cNvGraphicFramePr>
            <a:graphicFrameLocks noGrp="1"/>
          </p:cNvGraphicFramePr>
          <p:nvPr/>
        </p:nvGraphicFramePr>
        <p:xfrm>
          <a:off x="58995" y="3967479"/>
          <a:ext cx="12074009" cy="2879655"/>
        </p:xfrm>
        <a:graphic>
          <a:graphicData uri="http://schemas.openxmlformats.org/drawingml/2006/table">
            <a:tbl>
              <a:tblPr/>
              <a:tblGrid>
                <a:gridCol w="2542413">
                  <a:extLst>
                    <a:ext uri="{9D8B030D-6E8A-4147-A177-3AD203B41FA5}">
                      <a16:colId xmlns:a16="http://schemas.microsoft.com/office/drawing/2014/main" val="3930891363"/>
                    </a:ext>
                  </a:extLst>
                </a:gridCol>
                <a:gridCol w="1295748">
                  <a:extLst>
                    <a:ext uri="{9D8B030D-6E8A-4147-A177-3AD203B41FA5}">
                      <a16:colId xmlns:a16="http://schemas.microsoft.com/office/drawing/2014/main" val="3688764983"/>
                    </a:ext>
                  </a:extLst>
                </a:gridCol>
                <a:gridCol w="1344828">
                  <a:extLst>
                    <a:ext uri="{9D8B030D-6E8A-4147-A177-3AD203B41FA5}">
                      <a16:colId xmlns:a16="http://schemas.microsoft.com/office/drawing/2014/main" val="2815923784"/>
                    </a:ext>
                  </a:extLst>
                </a:gridCol>
                <a:gridCol w="1492073">
                  <a:extLst>
                    <a:ext uri="{9D8B030D-6E8A-4147-A177-3AD203B41FA5}">
                      <a16:colId xmlns:a16="http://schemas.microsoft.com/office/drawing/2014/main" val="1511276840"/>
                    </a:ext>
                  </a:extLst>
                </a:gridCol>
                <a:gridCol w="1550970">
                  <a:extLst>
                    <a:ext uri="{9D8B030D-6E8A-4147-A177-3AD203B41FA5}">
                      <a16:colId xmlns:a16="http://schemas.microsoft.com/office/drawing/2014/main" val="3093211633"/>
                    </a:ext>
                  </a:extLst>
                </a:gridCol>
                <a:gridCol w="1295748">
                  <a:extLst>
                    <a:ext uri="{9D8B030D-6E8A-4147-A177-3AD203B41FA5}">
                      <a16:colId xmlns:a16="http://schemas.microsoft.com/office/drawing/2014/main" val="93721864"/>
                    </a:ext>
                  </a:extLst>
                </a:gridCol>
                <a:gridCol w="1344828">
                  <a:extLst>
                    <a:ext uri="{9D8B030D-6E8A-4147-A177-3AD203B41FA5}">
                      <a16:colId xmlns:a16="http://schemas.microsoft.com/office/drawing/2014/main" val="1314556962"/>
                    </a:ext>
                  </a:extLst>
                </a:gridCol>
                <a:gridCol w="1207401">
                  <a:extLst>
                    <a:ext uri="{9D8B030D-6E8A-4147-A177-3AD203B41FA5}">
                      <a16:colId xmlns:a16="http://schemas.microsoft.com/office/drawing/2014/main" val="2614475192"/>
                    </a:ext>
                  </a:extLst>
                </a:gridCol>
              </a:tblGrid>
              <a:tr h="154641">
                <a:tc>
                  <a:txBody>
                    <a:bodyPr/>
                    <a:lstStyle/>
                    <a:p>
                      <a:pPr algn="ct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V4</a:t>
                      </a:r>
                    </a:p>
                  </a:txBody>
                  <a:tcPr marL="9097" marR="9097" marT="9097"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Floral bud</a:t>
                      </a:r>
                    </a:p>
                  </a:txBody>
                  <a:tcPr marL="9097" marR="9097" marT="9097"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First flowering</a:t>
                      </a:r>
                    </a:p>
                  </a:txBody>
                  <a:tcPr marL="9097" marR="9097" marT="9097"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First fruiting</a:t>
                      </a:r>
                    </a:p>
                  </a:txBody>
                  <a:tcPr marL="9097" marR="9097" marT="9097"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Green grains</a:t>
                      </a:r>
                    </a:p>
                  </a:txBody>
                  <a:tcPr marL="9097" marR="9097" marT="9097"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Colored grains</a:t>
                      </a:r>
                    </a:p>
                  </a:txBody>
                  <a:tcPr marL="9097" marR="9097" marT="9097"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Maturity</a:t>
                      </a:r>
                    </a:p>
                  </a:txBody>
                  <a:tcPr marL="9097" marR="9097" marT="9097" marB="0" anchor="b">
                    <a:lnL>
                      <a:noFill/>
                    </a:lnL>
                    <a:lnR>
                      <a:noFill/>
                    </a:lnR>
                    <a:lnT>
                      <a:noFill/>
                    </a:lnT>
                    <a:lnB>
                      <a:noFill/>
                    </a:lnB>
                  </a:tcPr>
                </a:tc>
                <a:extLst>
                  <a:ext uri="{0D108BD9-81ED-4DB2-BD59-A6C34878D82A}">
                    <a16:rowId xmlns:a16="http://schemas.microsoft.com/office/drawing/2014/main" val="3646195692"/>
                  </a:ext>
                </a:extLst>
              </a:tr>
              <a:tr h="154641">
                <a:tc>
                  <a:txBody>
                    <a:bodyPr/>
                    <a:lstStyle/>
                    <a:p>
                      <a:pPr algn="l" fontAlgn="b"/>
                      <a:r>
                        <a:rPr lang="en-US" sz="1200" b="0" i="0" u="none" strike="noStrike">
                          <a:effectLst/>
                          <a:latin typeface="Arial" panose="020B0604020202020204" pitchFamily="34" charset="0"/>
                        </a:rPr>
                        <a:t>Second order polynomial (quadratic) </a:t>
                      </a: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extLst>
                  <a:ext uri="{0D108BD9-81ED-4DB2-BD59-A6C34878D82A}">
                    <a16:rowId xmlns:a16="http://schemas.microsoft.com/office/drawing/2014/main" val="2533195750"/>
                  </a:ext>
                </a:extLst>
              </a:tr>
              <a:tr h="154641">
                <a:tc>
                  <a:txBody>
                    <a:bodyPr/>
                    <a:lstStyle/>
                    <a:p>
                      <a:pPr algn="l" fontAlgn="b"/>
                      <a:r>
                        <a:rPr lang="en-US" sz="1200" b="0" i="0" u="none" strike="noStrike">
                          <a:effectLst/>
                          <a:latin typeface="Arial" panose="020B0604020202020204" pitchFamily="34" charset="0"/>
                        </a:rPr>
                        <a:t>Best-fit values</a:t>
                      </a: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extLst>
                  <a:ext uri="{0D108BD9-81ED-4DB2-BD59-A6C34878D82A}">
                    <a16:rowId xmlns:a16="http://schemas.microsoft.com/office/drawing/2014/main" val="3499294401"/>
                  </a:ext>
                </a:extLst>
              </a:tr>
              <a:tr h="154641">
                <a:tc>
                  <a:txBody>
                    <a:bodyPr/>
                    <a:lstStyle/>
                    <a:p>
                      <a:pPr algn="l" fontAlgn="b"/>
                      <a:r>
                        <a:rPr lang="en-US" sz="1200" b="0" i="0" u="none" strike="noStrike">
                          <a:effectLst/>
                          <a:latin typeface="Arial" panose="020B0604020202020204" pitchFamily="34" charset="0"/>
                        </a:rPr>
                        <a:t>B0</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6,390</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77,18</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111,0</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149,8</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188,7</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214,9</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249,6</a:t>
                      </a:r>
                    </a:p>
                  </a:txBody>
                  <a:tcPr marL="9097" marR="9097" marT="9097" marB="0" anchor="b">
                    <a:lnL>
                      <a:noFill/>
                    </a:lnL>
                    <a:lnR>
                      <a:noFill/>
                    </a:lnR>
                    <a:lnT>
                      <a:noFill/>
                    </a:lnT>
                    <a:lnB>
                      <a:noFill/>
                    </a:lnB>
                  </a:tcPr>
                </a:tc>
                <a:extLst>
                  <a:ext uri="{0D108BD9-81ED-4DB2-BD59-A6C34878D82A}">
                    <a16:rowId xmlns:a16="http://schemas.microsoft.com/office/drawing/2014/main" val="2474646925"/>
                  </a:ext>
                </a:extLst>
              </a:tr>
              <a:tr h="154641">
                <a:tc>
                  <a:txBody>
                    <a:bodyPr/>
                    <a:lstStyle/>
                    <a:p>
                      <a:pPr algn="l" fontAlgn="b"/>
                      <a:r>
                        <a:rPr lang="en-US" sz="1200" b="0" i="0" u="none" strike="noStrike">
                          <a:effectLst/>
                          <a:latin typeface="Arial" panose="020B0604020202020204" pitchFamily="34" charset="0"/>
                        </a:rPr>
                        <a:t>B1</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3,906</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1,535</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-0,1638</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-3,327</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-4,061</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-4,063</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-7,140</a:t>
                      </a:r>
                    </a:p>
                  </a:txBody>
                  <a:tcPr marL="9097" marR="9097" marT="9097" marB="0" anchor="b">
                    <a:lnL>
                      <a:noFill/>
                    </a:lnL>
                    <a:lnR>
                      <a:noFill/>
                    </a:lnR>
                    <a:lnT>
                      <a:noFill/>
                    </a:lnT>
                    <a:lnB>
                      <a:noFill/>
                    </a:lnB>
                  </a:tcPr>
                </a:tc>
                <a:extLst>
                  <a:ext uri="{0D108BD9-81ED-4DB2-BD59-A6C34878D82A}">
                    <a16:rowId xmlns:a16="http://schemas.microsoft.com/office/drawing/2014/main" val="700189328"/>
                  </a:ext>
                </a:extLst>
              </a:tr>
              <a:tr h="154641">
                <a:tc>
                  <a:txBody>
                    <a:bodyPr/>
                    <a:lstStyle/>
                    <a:p>
                      <a:pPr algn="l" fontAlgn="b"/>
                      <a:r>
                        <a:rPr lang="en-US" sz="1200" b="0" i="0" u="none" strike="noStrike">
                          <a:effectLst/>
                          <a:latin typeface="Arial" panose="020B0604020202020204" pitchFamily="34" charset="0"/>
                        </a:rPr>
                        <a:t>B2</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-0,1280</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-0,1269</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-0,09300</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-0,002181</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-0,001086</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-0,02843</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0,04787</a:t>
                      </a:r>
                    </a:p>
                  </a:txBody>
                  <a:tcPr marL="9097" marR="9097" marT="9097" marB="0" anchor="b">
                    <a:lnL>
                      <a:noFill/>
                    </a:lnL>
                    <a:lnR>
                      <a:noFill/>
                    </a:lnR>
                    <a:lnT>
                      <a:noFill/>
                    </a:lnT>
                    <a:lnB>
                      <a:noFill/>
                    </a:lnB>
                  </a:tcPr>
                </a:tc>
                <a:extLst>
                  <a:ext uri="{0D108BD9-81ED-4DB2-BD59-A6C34878D82A}">
                    <a16:rowId xmlns:a16="http://schemas.microsoft.com/office/drawing/2014/main" val="3022671072"/>
                  </a:ext>
                </a:extLst>
              </a:tr>
              <a:tr h="154641">
                <a:tc>
                  <a:txBody>
                    <a:bodyPr/>
                    <a:lstStyle/>
                    <a:p>
                      <a:pPr algn="l" fontAlgn="b"/>
                      <a:r>
                        <a:rPr lang="en-US" sz="1200" b="0" i="0" u="none" strike="noStrike">
                          <a:effectLst/>
                          <a:latin typeface="Arial" panose="020B0604020202020204" pitchFamily="34" charset="0"/>
                        </a:rPr>
                        <a:t>95% CI (profile likelihood)</a:t>
                      </a: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extLst>
                  <a:ext uri="{0D108BD9-81ED-4DB2-BD59-A6C34878D82A}">
                    <a16:rowId xmlns:a16="http://schemas.microsoft.com/office/drawing/2014/main" val="3971411797"/>
                  </a:ext>
                </a:extLst>
              </a:tr>
              <a:tr h="154641">
                <a:tc>
                  <a:txBody>
                    <a:bodyPr/>
                    <a:lstStyle/>
                    <a:p>
                      <a:pPr algn="l" fontAlgn="b"/>
                      <a:r>
                        <a:rPr lang="en-US" sz="1200" b="0" i="0" u="none" strike="noStrike">
                          <a:effectLst/>
                          <a:latin typeface="Arial" panose="020B0604020202020204" pitchFamily="34" charset="0"/>
                        </a:rPr>
                        <a:t>B0</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-9,235 to 22,01</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64,31 to 90,05</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94,00 to 128,0</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131,3 to 168,3</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173,3 to 204,0</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187,6 to 242,3</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221,9 to 277,4</a:t>
                      </a:r>
                    </a:p>
                  </a:txBody>
                  <a:tcPr marL="9097" marR="9097" marT="9097" marB="0" anchor="b">
                    <a:lnL>
                      <a:noFill/>
                    </a:lnL>
                    <a:lnR>
                      <a:noFill/>
                    </a:lnR>
                    <a:lnT>
                      <a:noFill/>
                    </a:lnT>
                    <a:lnB>
                      <a:noFill/>
                    </a:lnB>
                  </a:tcPr>
                </a:tc>
                <a:extLst>
                  <a:ext uri="{0D108BD9-81ED-4DB2-BD59-A6C34878D82A}">
                    <a16:rowId xmlns:a16="http://schemas.microsoft.com/office/drawing/2014/main" val="1595959548"/>
                  </a:ext>
                </a:extLst>
              </a:tr>
              <a:tr h="154641">
                <a:tc>
                  <a:txBody>
                    <a:bodyPr/>
                    <a:lstStyle/>
                    <a:p>
                      <a:pPr algn="l" fontAlgn="b"/>
                      <a:r>
                        <a:rPr lang="en-US" sz="1200" b="0" i="0" u="none" strike="noStrike">
                          <a:effectLst/>
                          <a:latin typeface="Arial" panose="020B0604020202020204" pitchFamily="34" charset="0"/>
                        </a:rPr>
                        <a:t>B1</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1,395 to 6,416</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-0,5329 to 3,603</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-2,894 to 2,566</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-6,300 to -0,3543</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-6,529 to -1,592</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-8,452 to 0,3258</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-11,60 to -2,685</a:t>
                      </a:r>
                    </a:p>
                  </a:txBody>
                  <a:tcPr marL="9097" marR="9097" marT="9097" marB="0" anchor="b">
                    <a:lnL>
                      <a:noFill/>
                    </a:lnL>
                    <a:lnR>
                      <a:noFill/>
                    </a:lnR>
                    <a:lnT>
                      <a:noFill/>
                    </a:lnT>
                    <a:lnB>
                      <a:noFill/>
                    </a:lnB>
                  </a:tcPr>
                </a:tc>
                <a:extLst>
                  <a:ext uri="{0D108BD9-81ED-4DB2-BD59-A6C34878D82A}">
                    <a16:rowId xmlns:a16="http://schemas.microsoft.com/office/drawing/2014/main" val="2746113866"/>
                  </a:ext>
                </a:extLst>
              </a:tr>
              <a:tr h="154641">
                <a:tc>
                  <a:txBody>
                    <a:bodyPr/>
                    <a:lstStyle/>
                    <a:p>
                      <a:pPr algn="l" fontAlgn="b"/>
                      <a:r>
                        <a:rPr lang="en-US" sz="1200" b="0" i="0" u="none" strike="noStrike">
                          <a:effectLst/>
                          <a:latin typeface="Arial" panose="020B0604020202020204" pitchFamily="34" charset="0"/>
                        </a:rPr>
                        <a:t>B2</a:t>
                      </a:r>
                    </a:p>
                  </a:txBody>
                  <a:tcPr marL="9097" marR="9097" marT="9097"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-0,213 to -0,0425</a:t>
                      </a:r>
                    </a:p>
                  </a:txBody>
                  <a:tcPr marL="9097" marR="9097" marT="9097"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-0,197 to -0,0564</a:t>
                      </a:r>
                    </a:p>
                  </a:txBody>
                  <a:tcPr marL="9097" marR="9097" marT="9097"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-0,186 to -3,853e-006</a:t>
                      </a:r>
                    </a:p>
                  </a:txBody>
                  <a:tcPr marL="9097" marR="9097" marT="9097"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-0,1035 to 0,09909</a:t>
                      </a:r>
                    </a:p>
                  </a:txBody>
                  <a:tcPr marL="9097" marR="9097" marT="9097"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-0,0852 to 0,08300</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-0,1779 to 0,1211</a:t>
                      </a:r>
                    </a:p>
                  </a:txBody>
                  <a:tcPr marL="9097" marR="9097" marT="9097"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-0,1039 to 0,199</a:t>
                      </a:r>
                    </a:p>
                  </a:txBody>
                  <a:tcPr marL="9097" marR="9097" marT="9097" marB="0" anchor="b">
                    <a:lnL>
                      <a:noFill/>
                    </a:lnL>
                    <a:lnR>
                      <a:noFill/>
                    </a:lnR>
                    <a:lnT>
                      <a:noFill/>
                    </a:lnT>
                    <a:lnB>
                      <a:noFill/>
                    </a:lnB>
                  </a:tcPr>
                </a:tc>
                <a:extLst>
                  <a:ext uri="{0D108BD9-81ED-4DB2-BD59-A6C34878D82A}">
                    <a16:rowId xmlns:a16="http://schemas.microsoft.com/office/drawing/2014/main" val="1219581063"/>
                  </a:ext>
                </a:extLst>
              </a:tr>
              <a:tr h="154641">
                <a:tc>
                  <a:txBody>
                    <a:bodyPr/>
                    <a:lstStyle/>
                    <a:p>
                      <a:pPr algn="l" fontAlgn="b"/>
                      <a:r>
                        <a:rPr lang="en-US" sz="1200" b="0" i="0" u="none" strike="noStrike">
                          <a:effectLst/>
                          <a:latin typeface="Arial" panose="020B0604020202020204" pitchFamily="34" charset="0"/>
                        </a:rPr>
                        <a:t>Goodness of Fit</a:t>
                      </a: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097" marR="9097" marT="9097" marB="0" anchor="b">
                    <a:lnL>
                      <a:noFill/>
                    </a:lnL>
                    <a:lnR>
                      <a:noFill/>
                    </a:lnR>
                    <a:lnT>
                      <a:noFill/>
                    </a:lnT>
                    <a:lnB>
                      <a:noFill/>
                    </a:lnB>
                  </a:tcPr>
                </a:tc>
                <a:extLst>
                  <a:ext uri="{0D108BD9-81ED-4DB2-BD59-A6C34878D82A}">
                    <a16:rowId xmlns:a16="http://schemas.microsoft.com/office/drawing/2014/main" val="547415250"/>
                  </a:ext>
                </a:extLst>
              </a:tr>
              <a:tr h="154641">
                <a:tc>
                  <a:txBody>
                    <a:bodyPr/>
                    <a:lstStyle/>
                    <a:p>
                      <a:pPr algn="l" fontAlgn="b"/>
                      <a:r>
                        <a:rPr lang="en-US" sz="1200" b="0" i="0" u="none" strike="noStrike">
                          <a:effectLst/>
                          <a:latin typeface="Arial" panose="020B0604020202020204" pitchFamily="34" charset="0"/>
                        </a:rPr>
                        <a:t>Degrees of Freedom</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a:t>
                      </a:r>
                    </a:p>
                  </a:txBody>
                  <a:tcPr marL="9097" marR="9097" marT="9097" marB="0" anchor="b">
                    <a:lnL>
                      <a:noFill/>
                    </a:lnL>
                    <a:lnR>
                      <a:noFill/>
                    </a:lnR>
                    <a:lnT>
                      <a:noFill/>
                    </a:lnT>
                    <a:lnB>
                      <a:noFill/>
                    </a:lnB>
                  </a:tcPr>
                </a:tc>
                <a:extLst>
                  <a:ext uri="{0D108BD9-81ED-4DB2-BD59-A6C34878D82A}">
                    <a16:rowId xmlns:a16="http://schemas.microsoft.com/office/drawing/2014/main" val="1084694238"/>
                  </a:ext>
                </a:extLst>
              </a:tr>
              <a:tr h="154641">
                <a:tc>
                  <a:txBody>
                    <a:bodyPr/>
                    <a:lstStyle/>
                    <a:p>
                      <a:pPr algn="l" fontAlgn="b"/>
                      <a:r>
                        <a:rPr lang="en-US" sz="1200" b="0" i="0" u="none" strike="noStrike">
                          <a:effectLst/>
                          <a:latin typeface="Arial" panose="020B0604020202020204" pitchFamily="34" charset="0"/>
                        </a:rPr>
                        <a:t>R squared</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0,7095</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0,9705</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0,9694</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0,9735</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0,9873</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0,9722</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0,9793</a:t>
                      </a:r>
                    </a:p>
                  </a:txBody>
                  <a:tcPr marL="9097" marR="9097" marT="9097" marB="0" anchor="b">
                    <a:lnL>
                      <a:noFill/>
                    </a:lnL>
                    <a:lnR>
                      <a:noFill/>
                    </a:lnR>
                    <a:lnT>
                      <a:noFill/>
                    </a:lnT>
                    <a:lnB>
                      <a:noFill/>
                    </a:lnB>
                  </a:tcPr>
                </a:tc>
                <a:extLst>
                  <a:ext uri="{0D108BD9-81ED-4DB2-BD59-A6C34878D82A}">
                    <a16:rowId xmlns:a16="http://schemas.microsoft.com/office/drawing/2014/main" val="2291681614"/>
                  </a:ext>
                </a:extLst>
              </a:tr>
              <a:tr h="154641">
                <a:tc>
                  <a:txBody>
                    <a:bodyPr/>
                    <a:lstStyle/>
                    <a:p>
                      <a:pPr algn="l" fontAlgn="b"/>
                      <a:r>
                        <a:rPr lang="en-US" sz="1200" b="0" i="0" u="none" strike="noStrike">
                          <a:effectLst/>
                          <a:latin typeface="Arial" panose="020B0604020202020204" pitchFamily="34" charset="0"/>
                        </a:rPr>
                        <a:t>Sum of Squares</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94,70</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64,27</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112,0</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132,8</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91,56</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289,5</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298,3</a:t>
                      </a:r>
                    </a:p>
                  </a:txBody>
                  <a:tcPr marL="9097" marR="9097" marT="9097" marB="0" anchor="b">
                    <a:lnL>
                      <a:noFill/>
                    </a:lnL>
                    <a:lnR>
                      <a:noFill/>
                    </a:lnR>
                    <a:lnT>
                      <a:noFill/>
                    </a:lnT>
                    <a:lnB>
                      <a:noFill/>
                    </a:lnB>
                  </a:tcPr>
                </a:tc>
                <a:extLst>
                  <a:ext uri="{0D108BD9-81ED-4DB2-BD59-A6C34878D82A}">
                    <a16:rowId xmlns:a16="http://schemas.microsoft.com/office/drawing/2014/main" val="766459593"/>
                  </a:ext>
                </a:extLst>
              </a:tr>
              <a:tr h="154641">
                <a:tc>
                  <a:txBody>
                    <a:bodyPr/>
                    <a:lstStyle/>
                    <a:p>
                      <a:pPr algn="l" fontAlgn="b"/>
                      <a:r>
                        <a:rPr lang="en-US" sz="1200" b="0" i="0" u="none" strike="noStrike">
                          <a:effectLst/>
                          <a:latin typeface="Arial" panose="020B0604020202020204" pitchFamily="34" charset="0"/>
                        </a:rPr>
                        <a:t>Sy.x</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3,973</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3,273</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4,321</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4,705</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3,906</a:t>
                      </a:r>
                    </a:p>
                  </a:txBody>
                  <a:tcPr marL="9097" marR="9097" marT="9097"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6,946</a:t>
                      </a:r>
                    </a:p>
                  </a:txBody>
                  <a:tcPr marL="9097" marR="9097" marT="9097"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7,051</a:t>
                      </a:r>
                    </a:p>
                  </a:txBody>
                  <a:tcPr marL="9097" marR="9097" marT="9097" marB="0" anchor="b">
                    <a:lnL>
                      <a:noFill/>
                    </a:lnL>
                    <a:lnR>
                      <a:noFill/>
                    </a:lnR>
                    <a:lnT>
                      <a:noFill/>
                    </a:lnT>
                    <a:lnB>
                      <a:noFill/>
                    </a:lnB>
                  </a:tcPr>
                </a:tc>
                <a:extLst>
                  <a:ext uri="{0D108BD9-81ED-4DB2-BD59-A6C34878D82A}">
                    <a16:rowId xmlns:a16="http://schemas.microsoft.com/office/drawing/2014/main" val="3753559718"/>
                  </a:ext>
                </a:extLst>
              </a:tr>
            </a:tbl>
          </a:graphicData>
        </a:graphic>
      </p:graphicFrame>
      <p:sp>
        <p:nvSpPr>
          <p:cNvPr id="4" name="CuadroTexto 3">
            <a:extLst>
              <a:ext uri="{FF2B5EF4-FFF2-40B4-BE49-F238E27FC236}">
                <a16:creationId xmlns:a16="http://schemas.microsoft.com/office/drawing/2014/main" id="{F3938B0D-EBDE-61E9-B5BE-585EC14E9CF6}"/>
              </a:ext>
            </a:extLst>
          </p:cNvPr>
          <p:cNvSpPr txBox="1"/>
          <p:nvPr/>
        </p:nvSpPr>
        <p:spPr>
          <a:xfrm>
            <a:off x="7639715" y="317489"/>
            <a:ext cx="4210363" cy="2554545"/>
          </a:xfrm>
          <a:prstGeom prst="rect">
            <a:avLst/>
          </a:prstGeom>
          <a:noFill/>
          <a:ln w="25400">
            <a:solidFill>
              <a:schemeClr val="tx1"/>
            </a:solidFill>
          </a:ln>
        </p:spPr>
        <p:txBody>
          <a:bodyPr wrap="square" rtlCol="0">
            <a:spAutoFit/>
          </a:bodyPr>
          <a:lstStyle/>
          <a:p>
            <a:pPr algn="ctr"/>
            <a:r>
              <a:rPr lang="en-US" sz="2000" dirty="0">
                <a:latin typeface="Arial" panose="020B0604020202020204" pitchFamily="34" charset="0"/>
                <a:cs typeface="Arial" panose="020B0604020202020204" pitchFamily="34" charset="0"/>
              </a:rPr>
              <a:t>E63: This genotype showed similar trend than the other commercial materials (NUJET and AVANZA). However, the differences between phases in the earliest sowings, especially from floral bud to the rest of the phases were lower than the other previous genotypes.</a:t>
            </a:r>
          </a:p>
        </p:txBody>
      </p:sp>
    </p:spTree>
    <p:extLst>
      <p:ext uri="{BB962C8B-B14F-4D97-AF65-F5344CB8AC3E}">
        <p14:creationId xmlns:p14="http://schemas.microsoft.com/office/powerpoint/2010/main" val="26306954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C9657313-B360-5F63-CDD3-5D51F539CD70}"/>
              </a:ext>
            </a:extLst>
          </p:cNvPr>
          <p:cNvGraphicFramePr>
            <a:graphicFrameLocks noGrp="1"/>
          </p:cNvGraphicFramePr>
          <p:nvPr/>
        </p:nvGraphicFramePr>
        <p:xfrm>
          <a:off x="66174" y="3862137"/>
          <a:ext cx="12059652" cy="2881245"/>
        </p:xfrm>
        <a:graphic>
          <a:graphicData uri="http://schemas.openxmlformats.org/drawingml/2006/table">
            <a:tbl>
              <a:tblPr/>
              <a:tblGrid>
                <a:gridCol w="2610852">
                  <a:extLst>
                    <a:ext uri="{9D8B030D-6E8A-4147-A177-3AD203B41FA5}">
                      <a16:colId xmlns:a16="http://schemas.microsoft.com/office/drawing/2014/main" val="2549641598"/>
                    </a:ext>
                  </a:extLst>
                </a:gridCol>
                <a:gridCol w="1330628">
                  <a:extLst>
                    <a:ext uri="{9D8B030D-6E8A-4147-A177-3AD203B41FA5}">
                      <a16:colId xmlns:a16="http://schemas.microsoft.com/office/drawing/2014/main" val="2379893127"/>
                    </a:ext>
                  </a:extLst>
                </a:gridCol>
                <a:gridCol w="1381030">
                  <a:extLst>
                    <a:ext uri="{9D8B030D-6E8A-4147-A177-3AD203B41FA5}">
                      <a16:colId xmlns:a16="http://schemas.microsoft.com/office/drawing/2014/main" val="4077215641"/>
                    </a:ext>
                  </a:extLst>
                </a:gridCol>
                <a:gridCol w="1381030">
                  <a:extLst>
                    <a:ext uri="{9D8B030D-6E8A-4147-A177-3AD203B41FA5}">
                      <a16:colId xmlns:a16="http://schemas.microsoft.com/office/drawing/2014/main" val="3394395872"/>
                    </a:ext>
                  </a:extLst>
                </a:gridCol>
                <a:gridCol w="1381030">
                  <a:extLst>
                    <a:ext uri="{9D8B030D-6E8A-4147-A177-3AD203B41FA5}">
                      <a16:colId xmlns:a16="http://schemas.microsoft.com/office/drawing/2014/main" val="2303459804"/>
                    </a:ext>
                  </a:extLst>
                </a:gridCol>
                <a:gridCol w="1330628">
                  <a:extLst>
                    <a:ext uri="{9D8B030D-6E8A-4147-A177-3AD203B41FA5}">
                      <a16:colId xmlns:a16="http://schemas.microsoft.com/office/drawing/2014/main" val="4101506248"/>
                    </a:ext>
                  </a:extLst>
                </a:gridCol>
                <a:gridCol w="1381030">
                  <a:extLst>
                    <a:ext uri="{9D8B030D-6E8A-4147-A177-3AD203B41FA5}">
                      <a16:colId xmlns:a16="http://schemas.microsoft.com/office/drawing/2014/main" val="1276514034"/>
                    </a:ext>
                  </a:extLst>
                </a:gridCol>
                <a:gridCol w="1263424">
                  <a:extLst>
                    <a:ext uri="{9D8B030D-6E8A-4147-A177-3AD203B41FA5}">
                      <a16:colId xmlns:a16="http://schemas.microsoft.com/office/drawing/2014/main" val="154983182"/>
                    </a:ext>
                  </a:extLst>
                </a:gridCol>
              </a:tblGrid>
              <a:tr h="156446">
                <a:tc>
                  <a:txBody>
                    <a:bodyPr/>
                    <a:lstStyle/>
                    <a:p>
                      <a:pPr algn="ctr" fontAlgn="b"/>
                      <a:endParaRPr lang="en-US" sz="1200" b="0" i="0" u="none" strike="noStrike">
                        <a:effectLst/>
                        <a:latin typeface="Arial" panose="020B0604020202020204" pitchFamily="34" charset="0"/>
                      </a:endParaRPr>
                    </a:p>
                  </a:txBody>
                  <a:tcPr marL="9203" marR="9203" marT="9203"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V4</a:t>
                      </a:r>
                    </a:p>
                  </a:txBody>
                  <a:tcPr marL="9203" marR="9203" marT="9203"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Floral bud</a:t>
                      </a:r>
                    </a:p>
                  </a:txBody>
                  <a:tcPr marL="9203" marR="9203" marT="9203"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First flowering</a:t>
                      </a:r>
                    </a:p>
                  </a:txBody>
                  <a:tcPr marL="9203" marR="9203" marT="9203" marB="0" anchor="b">
                    <a:lnL>
                      <a:noFill/>
                    </a:lnL>
                    <a:lnR>
                      <a:noFill/>
                    </a:lnR>
                    <a:lnT>
                      <a:noFill/>
                    </a:lnT>
                    <a:lnB>
                      <a:noFill/>
                    </a:lnB>
                  </a:tcPr>
                </a:tc>
                <a:tc>
                  <a:txBody>
                    <a:bodyPr/>
                    <a:lstStyle/>
                    <a:p>
                      <a:pPr algn="ctr" fontAlgn="b"/>
                      <a:r>
                        <a:rPr lang="en-US" sz="1200" b="1" i="0" u="sng" strike="noStrike">
                          <a:effectLst/>
                          <a:latin typeface="Arial" panose="020B0604020202020204" pitchFamily="34" charset="0"/>
                        </a:rPr>
                        <a:t>First fruiting</a:t>
                      </a:r>
                    </a:p>
                  </a:txBody>
                  <a:tcPr marL="9203" marR="9203" marT="9203" marB="0" anchor="b">
                    <a:lnL>
                      <a:noFill/>
                    </a:lnL>
                    <a:lnR>
                      <a:noFill/>
                    </a:lnR>
                    <a:lnT>
                      <a:noFill/>
                    </a:lnT>
                    <a:lnB>
                      <a:noFill/>
                    </a:lnB>
                  </a:tcPr>
                </a:tc>
                <a:tc>
                  <a:txBody>
                    <a:bodyPr/>
                    <a:lstStyle/>
                    <a:p>
                      <a:pPr algn="ctr" fontAlgn="b"/>
                      <a:r>
                        <a:rPr lang="en-US" sz="1200" b="1" i="0" u="sng" strike="noStrike">
                          <a:effectLst/>
                          <a:latin typeface="Arial" panose="020B0604020202020204" pitchFamily="34" charset="0"/>
                        </a:rPr>
                        <a:t>Green grains</a:t>
                      </a:r>
                    </a:p>
                  </a:txBody>
                  <a:tcPr marL="9203" marR="9203" marT="9203"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Colored grains</a:t>
                      </a:r>
                    </a:p>
                  </a:txBody>
                  <a:tcPr marL="9203" marR="9203" marT="9203"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Maturity</a:t>
                      </a:r>
                    </a:p>
                  </a:txBody>
                  <a:tcPr marL="9203" marR="9203" marT="9203" marB="0" anchor="b">
                    <a:lnL>
                      <a:noFill/>
                    </a:lnL>
                    <a:lnR>
                      <a:noFill/>
                    </a:lnR>
                    <a:lnT>
                      <a:noFill/>
                    </a:lnT>
                    <a:lnB>
                      <a:noFill/>
                    </a:lnB>
                  </a:tcPr>
                </a:tc>
                <a:extLst>
                  <a:ext uri="{0D108BD9-81ED-4DB2-BD59-A6C34878D82A}">
                    <a16:rowId xmlns:a16="http://schemas.microsoft.com/office/drawing/2014/main" val="4044948459"/>
                  </a:ext>
                </a:extLst>
              </a:tr>
              <a:tr h="156446">
                <a:tc>
                  <a:txBody>
                    <a:bodyPr/>
                    <a:lstStyle/>
                    <a:p>
                      <a:pPr algn="l" fontAlgn="b"/>
                      <a:r>
                        <a:rPr lang="en-US" sz="1200" b="0" i="0" u="none" strike="noStrike">
                          <a:effectLst/>
                          <a:latin typeface="Arial" panose="020B0604020202020204" pitchFamily="34" charset="0"/>
                        </a:rPr>
                        <a:t>Second order polynomial (quadratic) </a:t>
                      </a:r>
                    </a:p>
                  </a:txBody>
                  <a:tcPr marL="9203" marR="9203" marT="9203"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03" marR="9203" marT="9203"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03" marR="9203" marT="9203" marB="0" anchor="b">
                    <a:lnL>
                      <a:noFill/>
                    </a:lnL>
                    <a:lnR>
                      <a:noFill/>
                    </a:lnR>
                    <a:lnT>
                      <a:noFill/>
                    </a:lnT>
                    <a:lnB>
                      <a:noFill/>
                    </a:lnB>
                  </a:tcPr>
                </a:tc>
                <a:tc>
                  <a:txBody>
                    <a:bodyPr/>
                    <a:lstStyle/>
                    <a:p>
                      <a:pPr algn="r" fontAlgn="b"/>
                      <a:endParaRPr lang="en-US" sz="1200" b="0" i="0" u="none" strike="noStrike" dirty="0">
                        <a:effectLst/>
                        <a:latin typeface="Arial" panose="020B0604020202020204" pitchFamily="34" charset="0"/>
                      </a:endParaRPr>
                    </a:p>
                  </a:txBody>
                  <a:tcPr marL="9203" marR="9203" marT="9203" marB="0" anchor="b">
                    <a:lnL>
                      <a:noFill/>
                    </a:lnL>
                    <a:lnR>
                      <a:noFill/>
                    </a:lnR>
                    <a:lnT>
                      <a:noFill/>
                    </a:lnT>
                    <a:lnB>
                      <a:noFill/>
                    </a:lnB>
                  </a:tcPr>
                </a:tc>
                <a:tc>
                  <a:txBody>
                    <a:bodyPr/>
                    <a:lstStyle/>
                    <a:p>
                      <a:pPr algn="r" fontAlgn="b"/>
                      <a:endParaRPr lang="en-US" sz="1200" b="0" i="0" u="none" strike="noStrike" dirty="0">
                        <a:effectLst/>
                        <a:latin typeface="Arial" panose="020B0604020202020204" pitchFamily="34" charset="0"/>
                      </a:endParaRPr>
                    </a:p>
                  </a:txBody>
                  <a:tcPr marL="9203" marR="9203" marT="9203" marB="0" anchor="b">
                    <a:lnL>
                      <a:noFill/>
                    </a:lnL>
                    <a:lnR>
                      <a:noFill/>
                    </a:lnR>
                    <a:lnT>
                      <a:noFill/>
                    </a:lnT>
                    <a:lnB>
                      <a:noFill/>
                    </a:lnB>
                  </a:tcPr>
                </a:tc>
                <a:tc>
                  <a:txBody>
                    <a:bodyPr/>
                    <a:lstStyle/>
                    <a:p>
                      <a:pPr algn="r" fontAlgn="b"/>
                      <a:endParaRPr lang="en-US" sz="1200" b="0" i="0" u="none" strike="noStrike" dirty="0">
                        <a:effectLst/>
                        <a:latin typeface="Arial" panose="020B0604020202020204" pitchFamily="34" charset="0"/>
                      </a:endParaRPr>
                    </a:p>
                  </a:txBody>
                  <a:tcPr marL="9203" marR="9203" marT="9203" marB="0" anchor="b">
                    <a:lnL>
                      <a:noFill/>
                    </a:lnL>
                    <a:lnR>
                      <a:noFill/>
                    </a:lnR>
                    <a:lnT>
                      <a:noFill/>
                    </a:lnT>
                    <a:lnB>
                      <a:noFill/>
                    </a:lnB>
                  </a:tcPr>
                </a:tc>
                <a:tc>
                  <a:txBody>
                    <a:bodyPr/>
                    <a:lstStyle/>
                    <a:p>
                      <a:pPr algn="r" fontAlgn="b"/>
                      <a:endParaRPr lang="en-US" sz="1200" b="0" i="0" u="none" strike="noStrike" dirty="0">
                        <a:effectLst/>
                        <a:latin typeface="Arial" panose="020B0604020202020204" pitchFamily="34" charset="0"/>
                      </a:endParaRPr>
                    </a:p>
                  </a:txBody>
                  <a:tcPr marL="9203" marR="9203" marT="9203"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03" marR="9203" marT="9203" marB="0" anchor="b">
                    <a:lnL>
                      <a:noFill/>
                    </a:lnL>
                    <a:lnR>
                      <a:noFill/>
                    </a:lnR>
                    <a:lnT>
                      <a:noFill/>
                    </a:lnT>
                    <a:lnB>
                      <a:noFill/>
                    </a:lnB>
                  </a:tcPr>
                </a:tc>
                <a:extLst>
                  <a:ext uri="{0D108BD9-81ED-4DB2-BD59-A6C34878D82A}">
                    <a16:rowId xmlns:a16="http://schemas.microsoft.com/office/drawing/2014/main" val="2093009154"/>
                  </a:ext>
                </a:extLst>
              </a:tr>
              <a:tr h="156446">
                <a:tc>
                  <a:txBody>
                    <a:bodyPr/>
                    <a:lstStyle/>
                    <a:p>
                      <a:pPr algn="l" fontAlgn="b"/>
                      <a:r>
                        <a:rPr lang="en-US" sz="1200" b="0" i="0" u="none" strike="noStrike">
                          <a:effectLst/>
                          <a:latin typeface="Arial" panose="020B0604020202020204" pitchFamily="34" charset="0"/>
                        </a:rPr>
                        <a:t>Best-fit values</a:t>
                      </a:r>
                    </a:p>
                  </a:txBody>
                  <a:tcPr marL="9203" marR="9203" marT="9203"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03" marR="9203" marT="9203"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03" marR="9203" marT="9203"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03" marR="9203" marT="9203"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03" marR="9203" marT="9203"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03" marR="9203" marT="9203"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03" marR="9203" marT="9203"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03" marR="9203" marT="9203" marB="0" anchor="b">
                    <a:lnL>
                      <a:noFill/>
                    </a:lnL>
                    <a:lnR>
                      <a:noFill/>
                    </a:lnR>
                    <a:lnT>
                      <a:noFill/>
                    </a:lnT>
                    <a:lnB>
                      <a:noFill/>
                    </a:lnB>
                  </a:tcPr>
                </a:tc>
                <a:extLst>
                  <a:ext uri="{0D108BD9-81ED-4DB2-BD59-A6C34878D82A}">
                    <a16:rowId xmlns:a16="http://schemas.microsoft.com/office/drawing/2014/main" val="3193387198"/>
                  </a:ext>
                </a:extLst>
              </a:tr>
              <a:tr h="156446">
                <a:tc>
                  <a:txBody>
                    <a:bodyPr/>
                    <a:lstStyle/>
                    <a:p>
                      <a:pPr algn="l" fontAlgn="b"/>
                      <a:r>
                        <a:rPr lang="en-US" sz="1200" b="0" i="0" u="none" strike="noStrike">
                          <a:effectLst/>
                          <a:latin typeface="Arial" panose="020B0604020202020204" pitchFamily="34" charset="0"/>
                        </a:rPr>
                        <a:t>B0</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3,064</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75,68</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113,1</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155,8</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190,3</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215,6</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249,6</a:t>
                      </a:r>
                    </a:p>
                  </a:txBody>
                  <a:tcPr marL="9203" marR="9203" marT="9203" marB="0" anchor="b">
                    <a:lnL>
                      <a:noFill/>
                    </a:lnL>
                    <a:lnR>
                      <a:noFill/>
                    </a:lnR>
                    <a:lnT>
                      <a:noFill/>
                    </a:lnT>
                    <a:lnB>
                      <a:noFill/>
                    </a:lnB>
                  </a:tcPr>
                </a:tc>
                <a:extLst>
                  <a:ext uri="{0D108BD9-81ED-4DB2-BD59-A6C34878D82A}">
                    <a16:rowId xmlns:a16="http://schemas.microsoft.com/office/drawing/2014/main" val="146106152"/>
                  </a:ext>
                </a:extLst>
              </a:tr>
              <a:tr h="156446">
                <a:tc>
                  <a:txBody>
                    <a:bodyPr/>
                    <a:lstStyle/>
                    <a:p>
                      <a:pPr algn="l" fontAlgn="b"/>
                      <a:r>
                        <a:rPr lang="en-US" sz="1200" b="0" i="0" u="none" strike="noStrike">
                          <a:effectLst/>
                          <a:latin typeface="Arial" panose="020B0604020202020204" pitchFamily="34" charset="0"/>
                        </a:rPr>
                        <a:t>B1</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4,373</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1,402</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-0,4213</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-4,177</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-4,266</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-4,268</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-7,164</a:t>
                      </a:r>
                    </a:p>
                  </a:txBody>
                  <a:tcPr marL="9203" marR="9203" marT="9203" marB="0" anchor="b">
                    <a:lnL>
                      <a:noFill/>
                    </a:lnL>
                    <a:lnR>
                      <a:noFill/>
                    </a:lnR>
                    <a:lnT>
                      <a:noFill/>
                    </a:lnT>
                    <a:lnB>
                      <a:noFill/>
                    </a:lnB>
                  </a:tcPr>
                </a:tc>
                <a:extLst>
                  <a:ext uri="{0D108BD9-81ED-4DB2-BD59-A6C34878D82A}">
                    <a16:rowId xmlns:a16="http://schemas.microsoft.com/office/drawing/2014/main" val="17721090"/>
                  </a:ext>
                </a:extLst>
              </a:tr>
              <a:tr h="156446">
                <a:tc>
                  <a:txBody>
                    <a:bodyPr/>
                    <a:lstStyle/>
                    <a:p>
                      <a:pPr algn="l" fontAlgn="b"/>
                      <a:r>
                        <a:rPr lang="en-US" sz="1200" b="0" i="0" u="none" strike="noStrike">
                          <a:effectLst/>
                          <a:latin typeface="Arial" panose="020B0604020202020204" pitchFamily="34" charset="0"/>
                        </a:rPr>
                        <a:t>B2</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-0,1454</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-0,1186</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-0,08716</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0,02452</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0,003970</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-0,01804</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0,04913</a:t>
                      </a:r>
                    </a:p>
                  </a:txBody>
                  <a:tcPr marL="9203" marR="9203" marT="9203" marB="0" anchor="b">
                    <a:lnL>
                      <a:noFill/>
                    </a:lnL>
                    <a:lnR>
                      <a:noFill/>
                    </a:lnR>
                    <a:lnT>
                      <a:noFill/>
                    </a:lnT>
                    <a:lnB>
                      <a:noFill/>
                    </a:lnB>
                  </a:tcPr>
                </a:tc>
                <a:extLst>
                  <a:ext uri="{0D108BD9-81ED-4DB2-BD59-A6C34878D82A}">
                    <a16:rowId xmlns:a16="http://schemas.microsoft.com/office/drawing/2014/main" val="4268143474"/>
                  </a:ext>
                </a:extLst>
              </a:tr>
              <a:tr h="156446">
                <a:tc>
                  <a:txBody>
                    <a:bodyPr/>
                    <a:lstStyle/>
                    <a:p>
                      <a:pPr algn="l" fontAlgn="b"/>
                      <a:r>
                        <a:rPr lang="en-US" sz="1200" b="0" i="0" u="none" strike="noStrike">
                          <a:effectLst/>
                          <a:latin typeface="Arial" panose="020B0604020202020204" pitchFamily="34" charset="0"/>
                        </a:rPr>
                        <a:t>95% CI (profile likelihood)</a:t>
                      </a:r>
                    </a:p>
                  </a:txBody>
                  <a:tcPr marL="9203" marR="9203" marT="9203"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03" marR="9203" marT="9203"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03" marR="9203" marT="9203"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03" marR="9203" marT="9203"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03" marR="9203" marT="9203"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03" marR="9203" marT="9203"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03" marR="9203" marT="9203"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03" marR="9203" marT="9203" marB="0" anchor="b">
                    <a:lnL>
                      <a:noFill/>
                    </a:lnL>
                    <a:lnR>
                      <a:noFill/>
                    </a:lnR>
                    <a:lnT>
                      <a:noFill/>
                    </a:lnT>
                    <a:lnB>
                      <a:noFill/>
                    </a:lnB>
                  </a:tcPr>
                </a:tc>
                <a:extLst>
                  <a:ext uri="{0D108BD9-81ED-4DB2-BD59-A6C34878D82A}">
                    <a16:rowId xmlns:a16="http://schemas.microsoft.com/office/drawing/2014/main" val="2801643857"/>
                  </a:ext>
                </a:extLst>
              </a:tr>
              <a:tr h="156446">
                <a:tc>
                  <a:txBody>
                    <a:bodyPr/>
                    <a:lstStyle/>
                    <a:p>
                      <a:pPr algn="l" fontAlgn="b"/>
                      <a:r>
                        <a:rPr lang="en-US" sz="1200" b="0" i="0" u="none" strike="noStrike">
                          <a:effectLst/>
                          <a:latin typeface="Arial" panose="020B0604020202020204" pitchFamily="34" charset="0"/>
                        </a:rPr>
                        <a:t>B0</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-11,73 to 17,86</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62,28 to 89,08</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96,62 to 129,5</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140,1 to 171,6</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176,9 to 203,8</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188,6 to 242,6</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222,3 to 276,8</a:t>
                      </a:r>
                    </a:p>
                  </a:txBody>
                  <a:tcPr marL="9203" marR="9203" marT="9203" marB="0" anchor="b">
                    <a:lnL>
                      <a:noFill/>
                    </a:lnL>
                    <a:lnR>
                      <a:noFill/>
                    </a:lnR>
                    <a:lnT>
                      <a:noFill/>
                    </a:lnT>
                    <a:lnB>
                      <a:noFill/>
                    </a:lnB>
                  </a:tcPr>
                </a:tc>
                <a:extLst>
                  <a:ext uri="{0D108BD9-81ED-4DB2-BD59-A6C34878D82A}">
                    <a16:rowId xmlns:a16="http://schemas.microsoft.com/office/drawing/2014/main" val="1877282738"/>
                  </a:ext>
                </a:extLst>
              </a:tr>
              <a:tr h="156446">
                <a:tc>
                  <a:txBody>
                    <a:bodyPr/>
                    <a:lstStyle/>
                    <a:p>
                      <a:pPr algn="l" fontAlgn="b"/>
                      <a:r>
                        <a:rPr lang="en-US" sz="1200" b="0" i="0" u="none" strike="noStrike">
                          <a:effectLst/>
                          <a:latin typeface="Arial" panose="020B0604020202020204" pitchFamily="34" charset="0"/>
                        </a:rPr>
                        <a:t>B1</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1,996 to 6,750</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-0,7500 to 3,555</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-3,065 to 2,223</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-6,702 to -1,651</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-6,426 to -2,106</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-8,600 to 0,06398</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-11,54 to -2,790</a:t>
                      </a:r>
                    </a:p>
                  </a:txBody>
                  <a:tcPr marL="9203" marR="9203" marT="9203" marB="0" anchor="b">
                    <a:lnL>
                      <a:noFill/>
                    </a:lnL>
                    <a:lnR>
                      <a:noFill/>
                    </a:lnR>
                    <a:lnT>
                      <a:noFill/>
                    </a:lnT>
                    <a:lnB>
                      <a:noFill/>
                    </a:lnB>
                  </a:tcPr>
                </a:tc>
                <a:extLst>
                  <a:ext uri="{0D108BD9-81ED-4DB2-BD59-A6C34878D82A}">
                    <a16:rowId xmlns:a16="http://schemas.microsoft.com/office/drawing/2014/main" val="701143588"/>
                  </a:ext>
                </a:extLst>
              </a:tr>
              <a:tr h="156446">
                <a:tc>
                  <a:txBody>
                    <a:bodyPr/>
                    <a:lstStyle/>
                    <a:p>
                      <a:pPr algn="l" fontAlgn="b"/>
                      <a:r>
                        <a:rPr lang="en-US" sz="1200" b="0" i="0" u="none" strike="noStrike">
                          <a:effectLst/>
                          <a:latin typeface="Arial" panose="020B0604020202020204" pitchFamily="34" charset="0"/>
                        </a:rPr>
                        <a:t>B2</a:t>
                      </a:r>
                    </a:p>
                  </a:txBody>
                  <a:tcPr marL="9203" marR="9203" marT="9203"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-0,2263 to -0,0644</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-0,1919 to -0,04529</a:t>
                      </a:r>
                    </a:p>
                  </a:txBody>
                  <a:tcPr marL="9203" marR="9203" marT="9203"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-0,1772 to 0,00290</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-0,06151 to 0,1105</a:t>
                      </a:r>
                    </a:p>
                  </a:txBody>
                  <a:tcPr marL="9203" marR="9203" marT="9203"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-0,0696 to 0,07755</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-0,1656 to 0,1295</a:t>
                      </a:r>
                    </a:p>
                  </a:txBody>
                  <a:tcPr marL="9203" marR="9203" marT="9203"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-0,0998 to 0,1981</a:t>
                      </a:r>
                    </a:p>
                  </a:txBody>
                  <a:tcPr marL="9203" marR="9203" marT="9203" marB="0" anchor="b">
                    <a:lnL>
                      <a:noFill/>
                    </a:lnL>
                    <a:lnR>
                      <a:noFill/>
                    </a:lnR>
                    <a:lnT>
                      <a:noFill/>
                    </a:lnT>
                    <a:lnB>
                      <a:noFill/>
                    </a:lnB>
                  </a:tcPr>
                </a:tc>
                <a:extLst>
                  <a:ext uri="{0D108BD9-81ED-4DB2-BD59-A6C34878D82A}">
                    <a16:rowId xmlns:a16="http://schemas.microsoft.com/office/drawing/2014/main" val="2289154784"/>
                  </a:ext>
                </a:extLst>
              </a:tr>
              <a:tr h="156446">
                <a:tc>
                  <a:txBody>
                    <a:bodyPr/>
                    <a:lstStyle/>
                    <a:p>
                      <a:pPr algn="l" fontAlgn="b"/>
                      <a:r>
                        <a:rPr lang="en-US" sz="1200" b="0" i="0" u="none" strike="noStrike">
                          <a:effectLst/>
                          <a:latin typeface="Arial" panose="020B0604020202020204" pitchFamily="34" charset="0"/>
                        </a:rPr>
                        <a:t>Goodness of Fit</a:t>
                      </a:r>
                    </a:p>
                  </a:txBody>
                  <a:tcPr marL="9203" marR="9203" marT="9203"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03" marR="9203" marT="9203"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03" marR="9203" marT="9203"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03" marR="9203" marT="9203"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03" marR="9203" marT="9203"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03" marR="9203" marT="9203"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03" marR="9203" marT="9203"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203" marR="9203" marT="9203" marB="0" anchor="b">
                    <a:lnL>
                      <a:noFill/>
                    </a:lnL>
                    <a:lnR>
                      <a:noFill/>
                    </a:lnR>
                    <a:lnT>
                      <a:noFill/>
                    </a:lnT>
                    <a:lnB>
                      <a:noFill/>
                    </a:lnB>
                  </a:tcPr>
                </a:tc>
                <a:extLst>
                  <a:ext uri="{0D108BD9-81ED-4DB2-BD59-A6C34878D82A}">
                    <a16:rowId xmlns:a16="http://schemas.microsoft.com/office/drawing/2014/main" val="1896415383"/>
                  </a:ext>
                </a:extLst>
              </a:tr>
              <a:tr h="156446">
                <a:tc>
                  <a:txBody>
                    <a:bodyPr/>
                    <a:lstStyle/>
                    <a:p>
                      <a:pPr algn="l" fontAlgn="b"/>
                      <a:r>
                        <a:rPr lang="en-US" sz="1200" b="0" i="0" u="none" strike="noStrike">
                          <a:effectLst/>
                          <a:latin typeface="Arial" panose="020B0604020202020204" pitchFamily="34" charset="0"/>
                        </a:rPr>
                        <a:t>Degrees of Freedom</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a:t>
                      </a:r>
                    </a:p>
                  </a:txBody>
                  <a:tcPr marL="9203" marR="9203" marT="9203" marB="0" anchor="b">
                    <a:lnL>
                      <a:noFill/>
                    </a:lnL>
                    <a:lnR>
                      <a:noFill/>
                    </a:lnR>
                    <a:lnT>
                      <a:noFill/>
                    </a:lnT>
                    <a:lnB>
                      <a:noFill/>
                    </a:lnB>
                  </a:tcPr>
                </a:tc>
                <a:extLst>
                  <a:ext uri="{0D108BD9-81ED-4DB2-BD59-A6C34878D82A}">
                    <a16:rowId xmlns:a16="http://schemas.microsoft.com/office/drawing/2014/main" val="2727340508"/>
                  </a:ext>
                </a:extLst>
              </a:tr>
              <a:tr h="156446">
                <a:tc>
                  <a:txBody>
                    <a:bodyPr/>
                    <a:lstStyle/>
                    <a:p>
                      <a:pPr algn="l" fontAlgn="b"/>
                      <a:r>
                        <a:rPr lang="en-US" sz="1200" b="0" i="0" u="none" strike="noStrike">
                          <a:effectLst/>
                          <a:latin typeface="Arial" panose="020B0604020202020204" pitchFamily="34" charset="0"/>
                        </a:rPr>
                        <a:t>R squared</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0,7718</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0,9648</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0,9727</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0,9816</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0,9905</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0,9718</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0,9799</a:t>
                      </a:r>
                    </a:p>
                  </a:txBody>
                  <a:tcPr marL="9203" marR="9203" marT="9203" marB="0" anchor="b">
                    <a:lnL>
                      <a:noFill/>
                    </a:lnL>
                    <a:lnR>
                      <a:noFill/>
                    </a:lnR>
                    <a:lnT>
                      <a:noFill/>
                    </a:lnT>
                    <a:lnB>
                      <a:noFill/>
                    </a:lnB>
                  </a:tcPr>
                </a:tc>
                <a:extLst>
                  <a:ext uri="{0D108BD9-81ED-4DB2-BD59-A6C34878D82A}">
                    <a16:rowId xmlns:a16="http://schemas.microsoft.com/office/drawing/2014/main" val="1146615879"/>
                  </a:ext>
                </a:extLst>
              </a:tr>
              <a:tr h="156446">
                <a:tc>
                  <a:txBody>
                    <a:bodyPr/>
                    <a:lstStyle/>
                    <a:p>
                      <a:pPr algn="l" fontAlgn="b"/>
                      <a:r>
                        <a:rPr lang="en-US" sz="1200" b="0" i="0" u="none" strike="noStrike">
                          <a:effectLst/>
                          <a:latin typeface="Arial" panose="020B0604020202020204" pitchFamily="34" charset="0"/>
                        </a:rPr>
                        <a:t>Sum of Squares</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84,90</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69,62</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105,1</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95,84</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70,11</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282,0</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287,4</a:t>
                      </a:r>
                    </a:p>
                  </a:txBody>
                  <a:tcPr marL="9203" marR="9203" marT="9203" marB="0" anchor="b">
                    <a:lnL>
                      <a:noFill/>
                    </a:lnL>
                    <a:lnR>
                      <a:noFill/>
                    </a:lnR>
                    <a:lnT>
                      <a:noFill/>
                    </a:lnT>
                    <a:lnB>
                      <a:noFill/>
                    </a:lnB>
                  </a:tcPr>
                </a:tc>
                <a:extLst>
                  <a:ext uri="{0D108BD9-81ED-4DB2-BD59-A6C34878D82A}">
                    <a16:rowId xmlns:a16="http://schemas.microsoft.com/office/drawing/2014/main" val="4032108089"/>
                  </a:ext>
                </a:extLst>
              </a:tr>
              <a:tr h="156446">
                <a:tc>
                  <a:txBody>
                    <a:bodyPr/>
                    <a:lstStyle/>
                    <a:p>
                      <a:pPr algn="l" fontAlgn="b"/>
                      <a:r>
                        <a:rPr lang="en-US" sz="1200" b="0" i="0" u="none" strike="noStrike">
                          <a:effectLst/>
                          <a:latin typeface="Arial" panose="020B0604020202020204" pitchFamily="34" charset="0"/>
                        </a:rPr>
                        <a:t>Sy.x</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3,762</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3,406</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4,185</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3,997</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3,418</a:t>
                      </a:r>
                    </a:p>
                  </a:txBody>
                  <a:tcPr marL="9203" marR="9203" marT="9203"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6,856</a:t>
                      </a:r>
                    </a:p>
                  </a:txBody>
                  <a:tcPr marL="9203" marR="9203" marT="9203"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6,921</a:t>
                      </a:r>
                    </a:p>
                  </a:txBody>
                  <a:tcPr marL="9203" marR="9203" marT="9203" marB="0" anchor="b">
                    <a:lnL>
                      <a:noFill/>
                    </a:lnL>
                    <a:lnR>
                      <a:noFill/>
                    </a:lnR>
                    <a:lnT>
                      <a:noFill/>
                    </a:lnT>
                    <a:lnB>
                      <a:noFill/>
                    </a:lnB>
                  </a:tcPr>
                </a:tc>
                <a:extLst>
                  <a:ext uri="{0D108BD9-81ED-4DB2-BD59-A6C34878D82A}">
                    <a16:rowId xmlns:a16="http://schemas.microsoft.com/office/drawing/2014/main" val="3779368491"/>
                  </a:ext>
                </a:extLst>
              </a:tr>
            </a:tbl>
          </a:graphicData>
        </a:graphic>
      </p:graphicFrame>
      <p:graphicFrame>
        <p:nvGraphicFramePr>
          <p:cNvPr id="4" name="Objeto 3">
            <a:extLst>
              <a:ext uri="{FF2B5EF4-FFF2-40B4-BE49-F238E27FC236}">
                <a16:creationId xmlns:a16="http://schemas.microsoft.com/office/drawing/2014/main" id="{A75017F5-66E4-F02A-7A67-A93D78E947AE}"/>
              </a:ext>
            </a:extLst>
          </p:cNvPr>
          <p:cNvGraphicFramePr>
            <a:graphicFrameLocks noChangeAspect="1"/>
          </p:cNvGraphicFramePr>
          <p:nvPr/>
        </p:nvGraphicFramePr>
        <p:xfrm>
          <a:off x="-22817" y="0"/>
          <a:ext cx="6988954" cy="4026568"/>
        </p:xfrm>
        <a:graphic>
          <a:graphicData uri="http://schemas.openxmlformats.org/presentationml/2006/ole">
            <mc:AlternateContent xmlns:mc="http://schemas.openxmlformats.org/markup-compatibility/2006">
              <mc:Choice xmlns:v="urn:schemas-microsoft-com:vml" Requires="v">
                <p:oleObj name="Prism 8" r:id="rId2" imgW="5255100" imgH="3027815" progId="Prism8.Document">
                  <p:embed/>
                </p:oleObj>
              </mc:Choice>
              <mc:Fallback>
                <p:oleObj name="Prism 8" r:id="rId2" imgW="5255100" imgH="3027815" progId="Prism8.Document">
                  <p:embed/>
                  <p:pic>
                    <p:nvPicPr>
                      <p:cNvPr id="4" name="Objeto 3">
                        <a:extLst>
                          <a:ext uri="{FF2B5EF4-FFF2-40B4-BE49-F238E27FC236}">
                            <a16:creationId xmlns:a16="http://schemas.microsoft.com/office/drawing/2014/main" id="{A75017F5-66E4-F02A-7A67-A93D78E947AE}"/>
                          </a:ext>
                        </a:extLst>
                      </p:cNvPr>
                      <p:cNvPicPr/>
                      <p:nvPr/>
                    </p:nvPicPr>
                    <p:blipFill>
                      <a:blip r:embed="rId3"/>
                      <a:stretch>
                        <a:fillRect/>
                      </a:stretch>
                    </p:blipFill>
                    <p:spPr>
                      <a:xfrm>
                        <a:off x="-22817" y="0"/>
                        <a:ext cx="6988954" cy="4026568"/>
                      </a:xfrm>
                      <a:prstGeom prst="rect">
                        <a:avLst/>
                      </a:prstGeom>
                    </p:spPr>
                  </p:pic>
                </p:oleObj>
              </mc:Fallback>
            </mc:AlternateContent>
          </a:graphicData>
        </a:graphic>
      </p:graphicFrame>
      <p:sp>
        <p:nvSpPr>
          <p:cNvPr id="5" name="CuadroTexto 4">
            <a:extLst>
              <a:ext uri="{FF2B5EF4-FFF2-40B4-BE49-F238E27FC236}">
                <a16:creationId xmlns:a16="http://schemas.microsoft.com/office/drawing/2014/main" id="{1EBD7337-108F-2C58-E151-4DAB9BBCB797}"/>
              </a:ext>
            </a:extLst>
          </p:cNvPr>
          <p:cNvSpPr txBox="1"/>
          <p:nvPr/>
        </p:nvSpPr>
        <p:spPr>
          <a:xfrm>
            <a:off x="7583567" y="373139"/>
            <a:ext cx="4383844" cy="2554545"/>
          </a:xfrm>
          <a:prstGeom prst="rect">
            <a:avLst/>
          </a:prstGeom>
          <a:noFill/>
          <a:ln w="25400">
            <a:solidFill>
              <a:schemeClr val="tx1"/>
            </a:solidFill>
          </a:ln>
        </p:spPr>
        <p:txBody>
          <a:bodyPr wrap="square" rtlCol="0">
            <a:spAutoFit/>
          </a:bodyPr>
          <a:lstStyle/>
          <a:p>
            <a:pPr algn="ctr"/>
            <a:r>
              <a:rPr lang="en-US" sz="2000" dirty="0">
                <a:latin typeface="Arial" panose="020B0604020202020204" pitchFamily="34" charset="0"/>
                <a:cs typeface="Arial" panose="020B0604020202020204" pitchFamily="34" charset="0"/>
              </a:rPr>
              <a:t>E68: This genotype showed similar trend than the other commercial materials (NUJET and AVANZA). However, the differences between phases in the earliest sowings, especially from floral bud to the rest of the phases were lower than the other previous genotypes.</a:t>
            </a:r>
          </a:p>
        </p:txBody>
      </p:sp>
    </p:spTree>
    <p:extLst>
      <p:ext uri="{BB962C8B-B14F-4D97-AF65-F5344CB8AC3E}">
        <p14:creationId xmlns:p14="http://schemas.microsoft.com/office/powerpoint/2010/main" val="35833157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a:extLst>
              <a:ext uri="{FF2B5EF4-FFF2-40B4-BE49-F238E27FC236}">
                <a16:creationId xmlns:a16="http://schemas.microsoft.com/office/drawing/2014/main" id="{D482D98D-31ED-5B1F-3864-1413245F8EF1}"/>
              </a:ext>
            </a:extLst>
          </p:cNvPr>
          <p:cNvGraphicFramePr>
            <a:graphicFrameLocks noChangeAspect="1"/>
          </p:cNvGraphicFramePr>
          <p:nvPr/>
        </p:nvGraphicFramePr>
        <p:xfrm>
          <a:off x="-136896" y="0"/>
          <a:ext cx="6988956" cy="4026568"/>
        </p:xfrm>
        <a:graphic>
          <a:graphicData uri="http://schemas.openxmlformats.org/presentationml/2006/ole">
            <mc:AlternateContent xmlns:mc="http://schemas.openxmlformats.org/markup-compatibility/2006">
              <mc:Choice xmlns:v="urn:schemas-microsoft-com:vml" Requires="v">
                <p:oleObj name="Prism 8" r:id="rId2" imgW="5255100" imgH="3027815" progId="Prism8.Document">
                  <p:embed/>
                </p:oleObj>
              </mc:Choice>
              <mc:Fallback>
                <p:oleObj name="Prism 8" r:id="rId2" imgW="5255100" imgH="3027815" progId="Prism8.Document">
                  <p:embed/>
                  <p:pic>
                    <p:nvPicPr>
                      <p:cNvPr id="2" name="Objeto 1">
                        <a:extLst>
                          <a:ext uri="{FF2B5EF4-FFF2-40B4-BE49-F238E27FC236}">
                            <a16:creationId xmlns:a16="http://schemas.microsoft.com/office/drawing/2014/main" id="{D482D98D-31ED-5B1F-3864-1413245F8EF1}"/>
                          </a:ext>
                        </a:extLst>
                      </p:cNvPr>
                      <p:cNvPicPr/>
                      <p:nvPr/>
                    </p:nvPicPr>
                    <p:blipFill>
                      <a:blip r:embed="rId3"/>
                      <a:stretch>
                        <a:fillRect/>
                      </a:stretch>
                    </p:blipFill>
                    <p:spPr>
                      <a:xfrm>
                        <a:off x="-136896" y="0"/>
                        <a:ext cx="6988956" cy="4026568"/>
                      </a:xfrm>
                      <a:prstGeom prst="rect">
                        <a:avLst/>
                      </a:prstGeom>
                    </p:spPr>
                  </p:pic>
                </p:oleObj>
              </mc:Fallback>
            </mc:AlternateContent>
          </a:graphicData>
        </a:graphic>
      </p:graphicFrame>
      <p:graphicFrame>
        <p:nvGraphicFramePr>
          <p:cNvPr id="3" name="Tabla 2">
            <a:extLst>
              <a:ext uri="{FF2B5EF4-FFF2-40B4-BE49-F238E27FC236}">
                <a16:creationId xmlns:a16="http://schemas.microsoft.com/office/drawing/2014/main" id="{D5AFA878-B8FF-D0C3-108A-38CAA6728A85}"/>
              </a:ext>
            </a:extLst>
          </p:cNvPr>
          <p:cNvGraphicFramePr>
            <a:graphicFrameLocks noGrp="1"/>
          </p:cNvGraphicFramePr>
          <p:nvPr/>
        </p:nvGraphicFramePr>
        <p:xfrm>
          <a:off x="0" y="3830638"/>
          <a:ext cx="12103769" cy="2880435"/>
        </p:xfrm>
        <a:graphic>
          <a:graphicData uri="http://schemas.openxmlformats.org/drawingml/2006/table">
            <a:tbl>
              <a:tblPr/>
              <a:tblGrid>
                <a:gridCol w="2577316">
                  <a:extLst>
                    <a:ext uri="{9D8B030D-6E8A-4147-A177-3AD203B41FA5}">
                      <a16:colId xmlns:a16="http://schemas.microsoft.com/office/drawing/2014/main" val="1767018383"/>
                    </a:ext>
                  </a:extLst>
                </a:gridCol>
                <a:gridCol w="1313536">
                  <a:extLst>
                    <a:ext uri="{9D8B030D-6E8A-4147-A177-3AD203B41FA5}">
                      <a16:colId xmlns:a16="http://schemas.microsoft.com/office/drawing/2014/main" val="1695284662"/>
                    </a:ext>
                  </a:extLst>
                </a:gridCol>
                <a:gridCol w="1363291">
                  <a:extLst>
                    <a:ext uri="{9D8B030D-6E8A-4147-A177-3AD203B41FA5}">
                      <a16:colId xmlns:a16="http://schemas.microsoft.com/office/drawing/2014/main" val="2120941908"/>
                    </a:ext>
                  </a:extLst>
                </a:gridCol>
                <a:gridCol w="1446217">
                  <a:extLst>
                    <a:ext uri="{9D8B030D-6E8A-4147-A177-3AD203B41FA5}">
                      <a16:colId xmlns:a16="http://schemas.microsoft.com/office/drawing/2014/main" val="4109282133"/>
                    </a:ext>
                  </a:extLst>
                </a:gridCol>
                <a:gridCol w="1502606">
                  <a:extLst>
                    <a:ext uri="{9D8B030D-6E8A-4147-A177-3AD203B41FA5}">
                      <a16:colId xmlns:a16="http://schemas.microsoft.com/office/drawing/2014/main" val="2575452398"/>
                    </a:ext>
                  </a:extLst>
                </a:gridCol>
                <a:gridCol w="1313536">
                  <a:extLst>
                    <a:ext uri="{9D8B030D-6E8A-4147-A177-3AD203B41FA5}">
                      <a16:colId xmlns:a16="http://schemas.microsoft.com/office/drawing/2014/main" val="2674752394"/>
                    </a:ext>
                  </a:extLst>
                </a:gridCol>
                <a:gridCol w="1363291">
                  <a:extLst>
                    <a:ext uri="{9D8B030D-6E8A-4147-A177-3AD203B41FA5}">
                      <a16:colId xmlns:a16="http://schemas.microsoft.com/office/drawing/2014/main" val="1399201301"/>
                    </a:ext>
                  </a:extLst>
                </a:gridCol>
                <a:gridCol w="1223976">
                  <a:extLst>
                    <a:ext uri="{9D8B030D-6E8A-4147-A177-3AD203B41FA5}">
                      <a16:colId xmlns:a16="http://schemas.microsoft.com/office/drawing/2014/main" val="1273936016"/>
                    </a:ext>
                  </a:extLst>
                </a:gridCol>
              </a:tblGrid>
              <a:tr h="155538">
                <a:tc>
                  <a:txBody>
                    <a:bodyPr/>
                    <a:lstStyle/>
                    <a:p>
                      <a:pPr algn="ct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V4</a:t>
                      </a:r>
                    </a:p>
                  </a:txBody>
                  <a:tcPr marL="9149" marR="9149" marT="9149"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Floral bud</a:t>
                      </a:r>
                    </a:p>
                  </a:txBody>
                  <a:tcPr marL="9149" marR="9149" marT="9149"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First flowering</a:t>
                      </a:r>
                    </a:p>
                  </a:txBody>
                  <a:tcPr marL="9149" marR="9149" marT="9149"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First fruiting</a:t>
                      </a:r>
                    </a:p>
                  </a:txBody>
                  <a:tcPr marL="9149" marR="9149" marT="9149"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Green grains</a:t>
                      </a:r>
                    </a:p>
                  </a:txBody>
                  <a:tcPr marL="9149" marR="9149" marT="9149"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Colored grains</a:t>
                      </a:r>
                    </a:p>
                  </a:txBody>
                  <a:tcPr marL="9149" marR="9149" marT="9149"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Maturity</a:t>
                      </a:r>
                    </a:p>
                  </a:txBody>
                  <a:tcPr marL="9149" marR="9149" marT="9149" marB="0" anchor="b">
                    <a:lnL>
                      <a:noFill/>
                    </a:lnL>
                    <a:lnR>
                      <a:noFill/>
                    </a:lnR>
                    <a:lnT>
                      <a:noFill/>
                    </a:lnT>
                    <a:lnB>
                      <a:noFill/>
                    </a:lnB>
                  </a:tcPr>
                </a:tc>
                <a:extLst>
                  <a:ext uri="{0D108BD9-81ED-4DB2-BD59-A6C34878D82A}">
                    <a16:rowId xmlns:a16="http://schemas.microsoft.com/office/drawing/2014/main" val="4226898306"/>
                  </a:ext>
                </a:extLst>
              </a:tr>
              <a:tr h="155538">
                <a:tc>
                  <a:txBody>
                    <a:bodyPr/>
                    <a:lstStyle/>
                    <a:p>
                      <a:pPr algn="l" fontAlgn="b"/>
                      <a:r>
                        <a:rPr lang="en-US" sz="1200" b="0" i="0" u="none" strike="noStrike">
                          <a:effectLst/>
                          <a:latin typeface="Arial" panose="020B0604020202020204" pitchFamily="34" charset="0"/>
                        </a:rPr>
                        <a:t>Second order polynomial (quadratic) </a:t>
                      </a: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extLst>
                  <a:ext uri="{0D108BD9-81ED-4DB2-BD59-A6C34878D82A}">
                    <a16:rowId xmlns:a16="http://schemas.microsoft.com/office/drawing/2014/main" val="2512820883"/>
                  </a:ext>
                </a:extLst>
              </a:tr>
              <a:tr h="155538">
                <a:tc>
                  <a:txBody>
                    <a:bodyPr/>
                    <a:lstStyle/>
                    <a:p>
                      <a:pPr algn="l" fontAlgn="b"/>
                      <a:r>
                        <a:rPr lang="en-US" sz="1200" b="0" i="0" u="none" strike="noStrike">
                          <a:effectLst/>
                          <a:latin typeface="Arial" panose="020B0604020202020204" pitchFamily="34" charset="0"/>
                        </a:rPr>
                        <a:t>Best-fit values</a:t>
                      </a: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extLst>
                  <a:ext uri="{0D108BD9-81ED-4DB2-BD59-A6C34878D82A}">
                    <a16:rowId xmlns:a16="http://schemas.microsoft.com/office/drawing/2014/main" val="2975407292"/>
                  </a:ext>
                </a:extLst>
              </a:tr>
              <a:tr h="155538">
                <a:tc>
                  <a:txBody>
                    <a:bodyPr/>
                    <a:lstStyle/>
                    <a:p>
                      <a:pPr algn="l" fontAlgn="b"/>
                      <a:r>
                        <a:rPr lang="en-US" sz="1200" b="0" i="0" u="none" strike="noStrike">
                          <a:effectLst/>
                          <a:latin typeface="Arial" panose="020B0604020202020204" pitchFamily="34" charset="0"/>
                        </a:rPr>
                        <a:t>B0</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4,705</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77,16</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104,4</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148,3</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190,0</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215,6</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250,4</a:t>
                      </a:r>
                    </a:p>
                  </a:txBody>
                  <a:tcPr marL="9149" marR="9149" marT="9149" marB="0" anchor="b">
                    <a:lnL>
                      <a:noFill/>
                    </a:lnL>
                    <a:lnR>
                      <a:noFill/>
                    </a:lnR>
                    <a:lnT>
                      <a:noFill/>
                    </a:lnT>
                    <a:lnB>
                      <a:noFill/>
                    </a:lnB>
                  </a:tcPr>
                </a:tc>
                <a:extLst>
                  <a:ext uri="{0D108BD9-81ED-4DB2-BD59-A6C34878D82A}">
                    <a16:rowId xmlns:a16="http://schemas.microsoft.com/office/drawing/2014/main" val="3472405875"/>
                  </a:ext>
                </a:extLst>
              </a:tr>
              <a:tr h="155538">
                <a:tc>
                  <a:txBody>
                    <a:bodyPr/>
                    <a:lstStyle/>
                    <a:p>
                      <a:pPr algn="l" fontAlgn="b"/>
                      <a:r>
                        <a:rPr lang="en-US" sz="1200" b="0" i="0" u="none" strike="noStrike">
                          <a:effectLst/>
                          <a:latin typeface="Arial" panose="020B0604020202020204" pitchFamily="34" charset="0"/>
                        </a:rPr>
                        <a:t>B1</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4,217</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1,338</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0,5276</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-2,949</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-4,184</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-4,171</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-7,229</a:t>
                      </a:r>
                    </a:p>
                  </a:txBody>
                  <a:tcPr marL="9149" marR="9149" marT="9149" marB="0" anchor="b">
                    <a:lnL>
                      <a:noFill/>
                    </a:lnL>
                    <a:lnR>
                      <a:noFill/>
                    </a:lnR>
                    <a:lnT>
                      <a:noFill/>
                    </a:lnT>
                    <a:lnB>
                      <a:noFill/>
                    </a:lnB>
                  </a:tcPr>
                </a:tc>
                <a:extLst>
                  <a:ext uri="{0D108BD9-81ED-4DB2-BD59-A6C34878D82A}">
                    <a16:rowId xmlns:a16="http://schemas.microsoft.com/office/drawing/2014/main" val="3767671812"/>
                  </a:ext>
                </a:extLst>
              </a:tr>
              <a:tr h="155538">
                <a:tc>
                  <a:txBody>
                    <a:bodyPr/>
                    <a:lstStyle/>
                    <a:p>
                      <a:pPr algn="l" fontAlgn="b"/>
                      <a:r>
                        <a:rPr lang="en-US" sz="1200" b="0" i="0" u="none" strike="noStrike">
                          <a:effectLst/>
                          <a:latin typeface="Arial" panose="020B0604020202020204" pitchFamily="34" charset="0"/>
                        </a:rPr>
                        <a:t>B2</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-0,1417</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-0,1187</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-0,1137</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-0,02065</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0,001964</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-0,02178</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0,05141</a:t>
                      </a:r>
                    </a:p>
                  </a:txBody>
                  <a:tcPr marL="9149" marR="9149" marT="9149" marB="0" anchor="b">
                    <a:lnL>
                      <a:noFill/>
                    </a:lnL>
                    <a:lnR>
                      <a:noFill/>
                    </a:lnR>
                    <a:lnT>
                      <a:noFill/>
                    </a:lnT>
                    <a:lnB>
                      <a:noFill/>
                    </a:lnB>
                  </a:tcPr>
                </a:tc>
                <a:extLst>
                  <a:ext uri="{0D108BD9-81ED-4DB2-BD59-A6C34878D82A}">
                    <a16:rowId xmlns:a16="http://schemas.microsoft.com/office/drawing/2014/main" val="123438435"/>
                  </a:ext>
                </a:extLst>
              </a:tr>
              <a:tr h="155538">
                <a:tc>
                  <a:txBody>
                    <a:bodyPr/>
                    <a:lstStyle/>
                    <a:p>
                      <a:pPr algn="l" fontAlgn="b"/>
                      <a:r>
                        <a:rPr lang="en-US" sz="1200" b="0" i="0" u="none" strike="noStrike">
                          <a:effectLst/>
                          <a:latin typeface="Arial" panose="020B0604020202020204" pitchFamily="34" charset="0"/>
                        </a:rPr>
                        <a:t>95% CI (profile likelihood)</a:t>
                      </a: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extLst>
                  <a:ext uri="{0D108BD9-81ED-4DB2-BD59-A6C34878D82A}">
                    <a16:rowId xmlns:a16="http://schemas.microsoft.com/office/drawing/2014/main" val="1571316145"/>
                  </a:ext>
                </a:extLst>
              </a:tr>
              <a:tr h="155538">
                <a:tc>
                  <a:txBody>
                    <a:bodyPr/>
                    <a:lstStyle/>
                    <a:p>
                      <a:pPr algn="l" fontAlgn="b"/>
                      <a:r>
                        <a:rPr lang="en-US" sz="1200" b="0" i="0" u="none" strike="noStrike">
                          <a:effectLst/>
                          <a:latin typeface="Arial" panose="020B0604020202020204" pitchFamily="34" charset="0"/>
                        </a:rPr>
                        <a:t>B0</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-9,755 to 19,17</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63,23 to 91,10</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83,82 to 125,0</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130,5 to 166,2</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175,4 to 204,6</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188,1 to 243,1</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221,8 to 278,9</a:t>
                      </a:r>
                    </a:p>
                  </a:txBody>
                  <a:tcPr marL="9149" marR="9149" marT="9149" marB="0" anchor="b">
                    <a:lnL>
                      <a:noFill/>
                    </a:lnL>
                    <a:lnR>
                      <a:noFill/>
                    </a:lnR>
                    <a:lnT>
                      <a:noFill/>
                    </a:lnT>
                    <a:lnB>
                      <a:noFill/>
                    </a:lnB>
                  </a:tcPr>
                </a:tc>
                <a:extLst>
                  <a:ext uri="{0D108BD9-81ED-4DB2-BD59-A6C34878D82A}">
                    <a16:rowId xmlns:a16="http://schemas.microsoft.com/office/drawing/2014/main" val="2843347617"/>
                  </a:ext>
                </a:extLst>
              </a:tr>
              <a:tr h="155538">
                <a:tc>
                  <a:txBody>
                    <a:bodyPr/>
                    <a:lstStyle/>
                    <a:p>
                      <a:pPr algn="l" fontAlgn="b"/>
                      <a:r>
                        <a:rPr lang="en-US" sz="1200" b="0" i="0" u="none" strike="noStrike">
                          <a:effectLst/>
                          <a:latin typeface="Arial" panose="020B0604020202020204" pitchFamily="34" charset="0"/>
                        </a:rPr>
                        <a:t>B1</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1,894 to 6,541</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-0,8998 to 3,577</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-2,784 to 3,840</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-5,817 to -0,08057</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-6,526 to -1,843</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-8,596 to 0,2532</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-11,82 to -2,637</a:t>
                      </a:r>
                    </a:p>
                  </a:txBody>
                  <a:tcPr marL="9149" marR="9149" marT="9149" marB="0" anchor="b">
                    <a:lnL>
                      <a:noFill/>
                    </a:lnL>
                    <a:lnR>
                      <a:noFill/>
                    </a:lnR>
                    <a:lnT>
                      <a:noFill/>
                    </a:lnT>
                    <a:lnB>
                      <a:noFill/>
                    </a:lnB>
                  </a:tcPr>
                </a:tc>
                <a:extLst>
                  <a:ext uri="{0D108BD9-81ED-4DB2-BD59-A6C34878D82A}">
                    <a16:rowId xmlns:a16="http://schemas.microsoft.com/office/drawing/2014/main" val="1212660334"/>
                  </a:ext>
                </a:extLst>
              </a:tr>
              <a:tr h="155538">
                <a:tc>
                  <a:txBody>
                    <a:bodyPr/>
                    <a:lstStyle/>
                    <a:p>
                      <a:pPr algn="l" fontAlgn="b"/>
                      <a:r>
                        <a:rPr lang="en-US" sz="1200" b="0" i="0" u="none" strike="noStrike">
                          <a:effectLst/>
                          <a:latin typeface="Arial" panose="020B0604020202020204" pitchFamily="34" charset="0"/>
                        </a:rPr>
                        <a:t>B2</a:t>
                      </a:r>
                    </a:p>
                  </a:txBody>
                  <a:tcPr marL="9149" marR="9149" marT="9149"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-0,2209 to -0,0626</a:t>
                      </a:r>
                    </a:p>
                  </a:txBody>
                  <a:tcPr marL="9149" marR="9149" marT="9149"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-0,1949 to -0,0424</a:t>
                      </a:r>
                    </a:p>
                  </a:txBody>
                  <a:tcPr marL="9149" marR="9149" marT="9149"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-0,2265 to -0,00088</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-0,1184 to 0,07706</a:t>
                      </a:r>
                    </a:p>
                  </a:txBody>
                  <a:tcPr marL="9149" marR="9149" marT="9149"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-0,07780 to 0,0817</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-0,1725 to 0,1289</a:t>
                      </a:r>
                    </a:p>
                  </a:txBody>
                  <a:tcPr marL="9149" marR="9149" marT="9149"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-0,1050 to 0,207</a:t>
                      </a:r>
                    </a:p>
                  </a:txBody>
                  <a:tcPr marL="9149" marR="9149" marT="9149" marB="0" anchor="b">
                    <a:lnL>
                      <a:noFill/>
                    </a:lnL>
                    <a:lnR>
                      <a:noFill/>
                    </a:lnR>
                    <a:lnT>
                      <a:noFill/>
                    </a:lnT>
                    <a:lnB>
                      <a:noFill/>
                    </a:lnB>
                  </a:tcPr>
                </a:tc>
                <a:extLst>
                  <a:ext uri="{0D108BD9-81ED-4DB2-BD59-A6C34878D82A}">
                    <a16:rowId xmlns:a16="http://schemas.microsoft.com/office/drawing/2014/main" val="3534022997"/>
                  </a:ext>
                </a:extLst>
              </a:tr>
              <a:tr h="155538">
                <a:tc>
                  <a:txBody>
                    <a:bodyPr/>
                    <a:lstStyle/>
                    <a:p>
                      <a:pPr algn="l" fontAlgn="b"/>
                      <a:r>
                        <a:rPr lang="en-US" sz="1200" b="0" i="0" u="none" strike="noStrike">
                          <a:effectLst/>
                          <a:latin typeface="Arial" panose="020B0604020202020204" pitchFamily="34" charset="0"/>
                        </a:rPr>
                        <a:t>Goodness of Fit</a:t>
                      </a: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9149" marR="9149" marT="9149" marB="0" anchor="b">
                    <a:lnL>
                      <a:noFill/>
                    </a:lnL>
                    <a:lnR>
                      <a:noFill/>
                    </a:lnR>
                    <a:lnT>
                      <a:noFill/>
                    </a:lnT>
                    <a:lnB>
                      <a:noFill/>
                    </a:lnB>
                  </a:tcPr>
                </a:tc>
                <a:extLst>
                  <a:ext uri="{0D108BD9-81ED-4DB2-BD59-A6C34878D82A}">
                    <a16:rowId xmlns:a16="http://schemas.microsoft.com/office/drawing/2014/main" val="4197868883"/>
                  </a:ext>
                </a:extLst>
              </a:tr>
              <a:tr h="155538">
                <a:tc>
                  <a:txBody>
                    <a:bodyPr/>
                    <a:lstStyle/>
                    <a:p>
                      <a:pPr algn="l" fontAlgn="b"/>
                      <a:r>
                        <a:rPr lang="en-US" sz="1200" b="0" i="0" u="none" strike="noStrike">
                          <a:effectLst/>
                          <a:latin typeface="Arial" panose="020B0604020202020204" pitchFamily="34" charset="0"/>
                        </a:rPr>
                        <a:t>Degrees of Freedom</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a:t>
                      </a:r>
                    </a:p>
                  </a:txBody>
                  <a:tcPr marL="9149" marR="9149" marT="9149" marB="0" anchor="b">
                    <a:lnL>
                      <a:noFill/>
                    </a:lnL>
                    <a:lnR>
                      <a:noFill/>
                    </a:lnR>
                    <a:lnT>
                      <a:noFill/>
                    </a:lnT>
                    <a:lnB>
                      <a:noFill/>
                    </a:lnB>
                  </a:tcPr>
                </a:tc>
                <a:extLst>
                  <a:ext uri="{0D108BD9-81ED-4DB2-BD59-A6C34878D82A}">
                    <a16:rowId xmlns:a16="http://schemas.microsoft.com/office/drawing/2014/main" val="3139940669"/>
                  </a:ext>
                </a:extLst>
              </a:tr>
              <a:tr h="155538">
                <a:tc>
                  <a:txBody>
                    <a:bodyPr/>
                    <a:lstStyle/>
                    <a:p>
                      <a:pPr algn="l" fontAlgn="b"/>
                      <a:r>
                        <a:rPr lang="en-US" sz="1200" b="0" i="0" u="none" strike="noStrike">
                          <a:effectLst/>
                          <a:latin typeface="Arial" panose="020B0604020202020204" pitchFamily="34" charset="0"/>
                        </a:rPr>
                        <a:t>R squared</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0,7669</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0,9641</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0,9534</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0,9773</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0,9887</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0,9708</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0,9779</a:t>
                      </a:r>
                    </a:p>
                  </a:txBody>
                  <a:tcPr marL="9149" marR="9149" marT="9149" marB="0" anchor="b">
                    <a:lnL>
                      <a:noFill/>
                    </a:lnL>
                    <a:lnR>
                      <a:noFill/>
                    </a:lnR>
                    <a:lnT>
                      <a:noFill/>
                    </a:lnT>
                    <a:lnB>
                      <a:noFill/>
                    </a:lnB>
                  </a:tcPr>
                </a:tc>
                <a:extLst>
                  <a:ext uri="{0D108BD9-81ED-4DB2-BD59-A6C34878D82A}">
                    <a16:rowId xmlns:a16="http://schemas.microsoft.com/office/drawing/2014/main" val="1088050245"/>
                  </a:ext>
                </a:extLst>
              </a:tr>
              <a:tr h="155538">
                <a:tc>
                  <a:txBody>
                    <a:bodyPr/>
                    <a:lstStyle/>
                    <a:p>
                      <a:pPr algn="l" fontAlgn="b"/>
                      <a:r>
                        <a:rPr lang="en-US" sz="1200" b="0" i="0" u="none" strike="noStrike">
                          <a:effectLst/>
                          <a:latin typeface="Arial" panose="020B0604020202020204" pitchFamily="34" charset="0"/>
                        </a:rPr>
                        <a:t>Sum of Squares</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81,11</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75,28</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164,8</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123,6</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82,39</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294,2</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316,9</a:t>
                      </a:r>
                    </a:p>
                  </a:txBody>
                  <a:tcPr marL="9149" marR="9149" marT="9149" marB="0" anchor="b">
                    <a:lnL>
                      <a:noFill/>
                    </a:lnL>
                    <a:lnR>
                      <a:noFill/>
                    </a:lnR>
                    <a:lnT>
                      <a:noFill/>
                    </a:lnT>
                    <a:lnB>
                      <a:noFill/>
                    </a:lnB>
                  </a:tcPr>
                </a:tc>
                <a:extLst>
                  <a:ext uri="{0D108BD9-81ED-4DB2-BD59-A6C34878D82A}">
                    <a16:rowId xmlns:a16="http://schemas.microsoft.com/office/drawing/2014/main" val="1628026342"/>
                  </a:ext>
                </a:extLst>
              </a:tr>
              <a:tr h="155538">
                <a:tc>
                  <a:txBody>
                    <a:bodyPr/>
                    <a:lstStyle/>
                    <a:p>
                      <a:pPr algn="l" fontAlgn="b"/>
                      <a:r>
                        <a:rPr lang="en-US" sz="1200" b="0" i="0" u="none" strike="noStrike">
                          <a:effectLst/>
                          <a:latin typeface="Arial" panose="020B0604020202020204" pitchFamily="34" charset="0"/>
                        </a:rPr>
                        <a:t>Sy.x</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3,677</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3,542</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5,242</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4,540</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3,706</a:t>
                      </a:r>
                    </a:p>
                  </a:txBody>
                  <a:tcPr marL="9149" marR="9149" marT="9149"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7,002</a:t>
                      </a:r>
                    </a:p>
                  </a:txBody>
                  <a:tcPr marL="9149" marR="9149" marT="9149"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7,267</a:t>
                      </a:r>
                    </a:p>
                  </a:txBody>
                  <a:tcPr marL="9149" marR="9149" marT="9149" marB="0" anchor="b">
                    <a:lnL>
                      <a:noFill/>
                    </a:lnL>
                    <a:lnR>
                      <a:noFill/>
                    </a:lnR>
                    <a:lnT>
                      <a:noFill/>
                    </a:lnT>
                    <a:lnB>
                      <a:noFill/>
                    </a:lnB>
                  </a:tcPr>
                </a:tc>
                <a:extLst>
                  <a:ext uri="{0D108BD9-81ED-4DB2-BD59-A6C34878D82A}">
                    <a16:rowId xmlns:a16="http://schemas.microsoft.com/office/drawing/2014/main" val="3229888206"/>
                  </a:ext>
                </a:extLst>
              </a:tr>
            </a:tbl>
          </a:graphicData>
        </a:graphic>
      </p:graphicFrame>
      <p:sp>
        <p:nvSpPr>
          <p:cNvPr id="4" name="CuadroTexto 3">
            <a:extLst>
              <a:ext uri="{FF2B5EF4-FFF2-40B4-BE49-F238E27FC236}">
                <a16:creationId xmlns:a16="http://schemas.microsoft.com/office/drawing/2014/main" id="{3E2EE093-C10A-BD64-C64D-6C39C447C672}"/>
              </a:ext>
            </a:extLst>
          </p:cNvPr>
          <p:cNvSpPr txBox="1"/>
          <p:nvPr/>
        </p:nvSpPr>
        <p:spPr>
          <a:xfrm>
            <a:off x="7583567" y="373139"/>
            <a:ext cx="4383844" cy="1631216"/>
          </a:xfrm>
          <a:prstGeom prst="rect">
            <a:avLst/>
          </a:prstGeom>
          <a:noFill/>
          <a:ln w="25400">
            <a:solidFill>
              <a:schemeClr val="tx1"/>
            </a:solidFill>
          </a:ln>
        </p:spPr>
        <p:txBody>
          <a:bodyPr wrap="square" rtlCol="0">
            <a:spAutoFit/>
          </a:bodyPr>
          <a:lstStyle/>
          <a:p>
            <a:pPr algn="ctr"/>
            <a:r>
              <a:rPr lang="en-US" sz="2000" dirty="0">
                <a:latin typeface="Arial" panose="020B0604020202020204" pitchFamily="34" charset="0"/>
                <a:cs typeface="Arial" panose="020B0604020202020204" pitchFamily="34" charset="0"/>
              </a:rPr>
              <a:t>E87: This genotype showed similar trend than E63 and E68. The highest differences was observed in the earliest sowing dates between V4 and the rest of the stages.</a:t>
            </a:r>
          </a:p>
        </p:txBody>
      </p:sp>
    </p:spTree>
    <p:extLst>
      <p:ext uri="{BB962C8B-B14F-4D97-AF65-F5344CB8AC3E}">
        <p14:creationId xmlns:p14="http://schemas.microsoft.com/office/powerpoint/2010/main" val="41280621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a:extLst>
              <a:ext uri="{FF2B5EF4-FFF2-40B4-BE49-F238E27FC236}">
                <a16:creationId xmlns:a16="http://schemas.microsoft.com/office/drawing/2014/main" id="{74C1C54A-EB5D-6CCF-59AA-235B0EDAC1E6}"/>
              </a:ext>
            </a:extLst>
          </p:cNvPr>
          <p:cNvGraphicFramePr>
            <a:graphicFrameLocks noChangeAspect="1"/>
          </p:cNvGraphicFramePr>
          <p:nvPr/>
        </p:nvGraphicFramePr>
        <p:xfrm>
          <a:off x="40942" y="-112296"/>
          <a:ext cx="6843790" cy="3942933"/>
        </p:xfrm>
        <a:graphic>
          <a:graphicData uri="http://schemas.openxmlformats.org/presentationml/2006/ole">
            <mc:AlternateContent xmlns:mc="http://schemas.openxmlformats.org/markup-compatibility/2006">
              <mc:Choice xmlns:v="urn:schemas-microsoft-com:vml" Requires="v">
                <p:oleObj name="Prism 8" r:id="rId2" imgW="5255100" imgH="3027815" progId="Prism8.Document">
                  <p:embed/>
                </p:oleObj>
              </mc:Choice>
              <mc:Fallback>
                <p:oleObj name="Prism 8" r:id="rId2" imgW="5255100" imgH="3027815" progId="Prism8.Document">
                  <p:embed/>
                  <p:pic>
                    <p:nvPicPr>
                      <p:cNvPr id="2" name="Objeto 1">
                        <a:extLst>
                          <a:ext uri="{FF2B5EF4-FFF2-40B4-BE49-F238E27FC236}">
                            <a16:creationId xmlns:a16="http://schemas.microsoft.com/office/drawing/2014/main" id="{74C1C54A-EB5D-6CCF-59AA-235B0EDAC1E6}"/>
                          </a:ext>
                        </a:extLst>
                      </p:cNvPr>
                      <p:cNvPicPr/>
                      <p:nvPr/>
                    </p:nvPicPr>
                    <p:blipFill>
                      <a:blip r:embed="rId3"/>
                      <a:stretch>
                        <a:fillRect/>
                      </a:stretch>
                    </p:blipFill>
                    <p:spPr>
                      <a:xfrm>
                        <a:off x="40942" y="-112296"/>
                        <a:ext cx="6843790" cy="3942933"/>
                      </a:xfrm>
                      <a:prstGeom prst="rect">
                        <a:avLst/>
                      </a:prstGeom>
                    </p:spPr>
                  </p:pic>
                </p:oleObj>
              </mc:Fallback>
            </mc:AlternateContent>
          </a:graphicData>
        </a:graphic>
      </p:graphicFrame>
      <p:graphicFrame>
        <p:nvGraphicFramePr>
          <p:cNvPr id="3" name="Tabla 2">
            <a:extLst>
              <a:ext uri="{FF2B5EF4-FFF2-40B4-BE49-F238E27FC236}">
                <a16:creationId xmlns:a16="http://schemas.microsoft.com/office/drawing/2014/main" id="{9A0C98D2-A1CA-B79E-D467-D818B74D5A9B}"/>
              </a:ext>
            </a:extLst>
          </p:cNvPr>
          <p:cNvGraphicFramePr>
            <a:graphicFrameLocks noGrp="1"/>
          </p:cNvGraphicFramePr>
          <p:nvPr/>
        </p:nvGraphicFramePr>
        <p:xfrm>
          <a:off x="40942" y="3830638"/>
          <a:ext cx="12151058" cy="2876880"/>
        </p:xfrm>
        <a:graphic>
          <a:graphicData uri="http://schemas.openxmlformats.org/drawingml/2006/table">
            <a:tbl>
              <a:tblPr/>
              <a:tblGrid>
                <a:gridCol w="2569779">
                  <a:extLst>
                    <a:ext uri="{9D8B030D-6E8A-4147-A177-3AD203B41FA5}">
                      <a16:colId xmlns:a16="http://schemas.microsoft.com/office/drawing/2014/main" val="2268608823"/>
                    </a:ext>
                  </a:extLst>
                </a:gridCol>
                <a:gridCol w="1031881">
                  <a:extLst>
                    <a:ext uri="{9D8B030D-6E8A-4147-A177-3AD203B41FA5}">
                      <a16:colId xmlns:a16="http://schemas.microsoft.com/office/drawing/2014/main" val="3816260111"/>
                    </a:ext>
                  </a:extLst>
                </a:gridCol>
                <a:gridCol w="1177402">
                  <a:extLst>
                    <a:ext uri="{9D8B030D-6E8A-4147-A177-3AD203B41FA5}">
                      <a16:colId xmlns:a16="http://schemas.microsoft.com/office/drawing/2014/main" val="10060384"/>
                    </a:ext>
                  </a:extLst>
                </a:gridCol>
                <a:gridCol w="1220398">
                  <a:extLst>
                    <a:ext uri="{9D8B030D-6E8A-4147-A177-3AD203B41FA5}">
                      <a16:colId xmlns:a16="http://schemas.microsoft.com/office/drawing/2014/main" val="3818083696"/>
                    </a:ext>
                  </a:extLst>
                </a:gridCol>
                <a:gridCol w="1220398">
                  <a:extLst>
                    <a:ext uri="{9D8B030D-6E8A-4147-A177-3AD203B41FA5}">
                      <a16:colId xmlns:a16="http://schemas.microsoft.com/office/drawing/2014/main" val="2637230493"/>
                    </a:ext>
                  </a:extLst>
                </a:gridCol>
                <a:gridCol w="1220398">
                  <a:extLst>
                    <a:ext uri="{9D8B030D-6E8A-4147-A177-3AD203B41FA5}">
                      <a16:colId xmlns:a16="http://schemas.microsoft.com/office/drawing/2014/main" val="2318434065"/>
                    </a:ext>
                  </a:extLst>
                </a:gridCol>
                <a:gridCol w="1177402">
                  <a:extLst>
                    <a:ext uri="{9D8B030D-6E8A-4147-A177-3AD203B41FA5}">
                      <a16:colId xmlns:a16="http://schemas.microsoft.com/office/drawing/2014/main" val="3254012923"/>
                    </a:ext>
                  </a:extLst>
                </a:gridCol>
                <a:gridCol w="1243549">
                  <a:extLst>
                    <a:ext uri="{9D8B030D-6E8A-4147-A177-3AD203B41FA5}">
                      <a16:colId xmlns:a16="http://schemas.microsoft.com/office/drawing/2014/main" val="3309191833"/>
                    </a:ext>
                  </a:extLst>
                </a:gridCol>
                <a:gridCol w="1289851">
                  <a:extLst>
                    <a:ext uri="{9D8B030D-6E8A-4147-A177-3AD203B41FA5}">
                      <a16:colId xmlns:a16="http://schemas.microsoft.com/office/drawing/2014/main" val="2602769339"/>
                    </a:ext>
                  </a:extLst>
                </a:gridCol>
              </a:tblGrid>
              <a:tr h="151496">
                <a:tc>
                  <a:txBody>
                    <a:bodyPr/>
                    <a:lstStyle/>
                    <a:p>
                      <a:pPr algn="ctr" fontAlgn="b"/>
                      <a:endParaRPr lang="en-US" sz="1200" b="0" i="0" u="none" strike="noStrike">
                        <a:effectLst/>
                        <a:latin typeface="Arial" panose="020B0604020202020204" pitchFamily="34" charset="0"/>
                      </a:endParaRPr>
                    </a:p>
                  </a:txBody>
                  <a:tcPr marL="8912" marR="8912" marT="8912"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Emergence</a:t>
                      </a:r>
                    </a:p>
                  </a:txBody>
                  <a:tcPr marL="8912" marR="8912" marT="8912"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V4</a:t>
                      </a:r>
                    </a:p>
                  </a:txBody>
                  <a:tcPr marL="8912" marR="8912" marT="8912"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Floral bud</a:t>
                      </a:r>
                    </a:p>
                  </a:txBody>
                  <a:tcPr marL="8912" marR="8912" marT="8912"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First flowering</a:t>
                      </a:r>
                    </a:p>
                  </a:txBody>
                  <a:tcPr marL="8912" marR="8912" marT="8912"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First fruiting</a:t>
                      </a:r>
                    </a:p>
                  </a:txBody>
                  <a:tcPr marL="8912" marR="8912" marT="8912"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Green grains</a:t>
                      </a:r>
                    </a:p>
                  </a:txBody>
                  <a:tcPr marL="8912" marR="8912" marT="8912" marB="0" anchor="b">
                    <a:lnL>
                      <a:noFill/>
                    </a:lnL>
                    <a:lnR>
                      <a:noFill/>
                    </a:lnR>
                    <a:lnT>
                      <a:noFill/>
                    </a:lnT>
                    <a:lnB>
                      <a:noFill/>
                    </a:lnB>
                  </a:tcPr>
                </a:tc>
                <a:tc>
                  <a:txBody>
                    <a:bodyPr/>
                    <a:lstStyle/>
                    <a:p>
                      <a:pPr algn="ctr" fontAlgn="b"/>
                      <a:r>
                        <a:rPr lang="en-US" sz="1200" b="1" i="0" u="sng" strike="noStrike">
                          <a:effectLst/>
                          <a:latin typeface="Arial" panose="020B0604020202020204" pitchFamily="34" charset="0"/>
                        </a:rPr>
                        <a:t>Colored grains</a:t>
                      </a:r>
                    </a:p>
                  </a:txBody>
                  <a:tcPr marL="8912" marR="8912" marT="8912" marB="0" anchor="b">
                    <a:lnL>
                      <a:noFill/>
                    </a:lnL>
                    <a:lnR>
                      <a:noFill/>
                    </a:lnR>
                    <a:lnT>
                      <a:noFill/>
                    </a:lnT>
                    <a:lnB>
                      <a:noFill/>
                    </a:lnB>
                  </a:tcPr>
                </a:tc>
                <a:tc>
                  <a:txBody>
                    <a:bodyPr/>
                    <a:lstStyle/>
                    <a:p>
                      <a:pPr algn="ctr" fontAlgn="b"/>
                      <a:r>
                        <a:rPr lang="en-US" sz="1200" b="1" i="0" u="sng" strike="noStrike" dirty="0">
                          <a:effectLst/>
                          <a:latin typeface="Arial" panose="020B0604020202020204" pitchFamily="34" charset="0"/>
                        </a:rPr>
                        <a:t>Maturity</a:t>
                      </a:r>
                    </a:p>
                  </a:txBody>
                  <a:tcPr marL="8912" marR="8912" marT="8912" marB="0" anchor="b">
                    <a:lnL>
                      <a:noFill/>
                    </a:lnL>
                    <a:lnR>
                      <a:noFill/>
                    </a:lnR>
                    <a:lnT>
                      <a:noFill/>
                    </a:lnT>
                    <a:lnB>
                      <a:noFill/>
                    </a:lnB>
                  </a:tcPr>
                </a:tc>
                <a:extLst>
                  <a:ext uri="{0D108BD9-81ED-4DB2-BD59-A6C34878D82A}">
                    <a16:rowId xmlns:a16="http://schemas.microsoft.com/office/drawing/2014/main" val="1820407849"/>
                  </a:ext>
                </a:extLst>
              </a:tr>
              <a:tr h="151496">
                <a:tc>
                  <a:txBody>
                    <a:bodyPr/>
                    <a:lstStyle/>
                    <a:p>
                      <a:pPr algn="l" fontAlgn="b"/>
                      <a:r>
                        <a:rPr lang="en-US" sz="1200" b="0" i="0" u="none" strike="noStrike">
                          <a:effectLst/>
                          <a:latin typeface="Arial" panose="020B0604020202020204" pitchFamily="34" charset="0"/>
                        </a:rPr>
                        <a:t>Second order polynomial (quadratic) </a:t>
                      </a:r>
                    </a:p>
                  </a:txBody>
                  <a:tcPr marL="8912" marR="8912" marT="8912" marB="0" anchor="b">
                    <a:lnL>
                      <a:noFill/>
                    </a:lnL>
                    <a:lnR>
                      <a:noFill/>
                    </a:lnR>
                    <a:lnT>
                      <a:noFill/>
                    </a:lnT>
                    <a:lnB>
                      <a:noFill/>
                    </a:lnB>
                  </a:tcPr>
                </a:tc>
                <a:tc>
                  <a:txBody>
                    <a:bodyPr/>
                    <a:lstStyle/>
                    <a:p>
                      <a:pPr algn="r" fontAlgn="b"/>
                      <a:endParaRPr lang="en-US" sz="1200" b="1" i="0" u="none" strike="noStrike">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1" i="0" u="none" strike="noStrike" dirty="0">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1" i="0" u="none" strike="noStrike" dirty="0">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1" i="0" u="none" strike="noStrike" dirty="0">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1" i="0" u="none" strike="noStrike">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1" i="0" u="none" strike="noStrike" dirty="0">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1" i="0" u="none" strike="noStrike" dirty="0">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1" i="0" u="none" strike="noStrike" dirty="0">
                        <a:effectLst/>
                        <a:latin typeface="Arial" panose="020B0604020202020204" pitchFamily="34" charset="0"/>
                      </a:endParaRPr>
                    </a:p>
                  </a:txBody>
                  <a:tcPr marL="8912" marR="8912" marT="8912" marB="0" anchor="b">
                    <a:lnL>
                      <a:noFill/>
                    </a:lnL>
                    <a:lnR>
                      <a:noFill/>
                    </a:lnR>
                    <a:lnT>
                      <a:noFill/>
                    </a:lnT>
                    <a:lnB>
                      <a:noFill/>
                    </a:lnB>
                  </a:tcPr>
                </a:tc>
                <a:extLst>
                  <a:ext uri="{0D108BD9-81ED-4DB2-BD59-A6C34878D82A}">
                    <a16:rowId xmlns:a16="http://schemas.microsoft.com/office/drawing/2014/main" val="4230403024"/>
                  </a:ext>
                </a:extLst>
              </a:tr>
              <a:tr h="151496">
                <a:tc>
                  <a:txBody>
                    <a:bodyPr/>
                    <a:lstStyle/>
                    <a:p>
                      <a:pPr algn="l" fontAlgn="b"/>
                      <a:r>
                        <a:rPr lang="en-US" sz="1200" b="0" i="0" u="none" strike="noStrike">
                          <a:effectLst/>
                          <a:latin typeface="Arial" panose="020B0604020202020204" pitchFamily="34" charset="0"/>
                        </a:rPr>
                        <a:t>Best-fit values</a:t>
                      </a:r>
                    </a:p>
                  </a:txBody>
                  <a:tcPr marL="8912" marR="8912" marT="8912" marB="0" anchor="b">
                    <a:lnL>
                      <a:noFill/>
                    </a:lnL>
                    <a:lnR>
                      <a:noFill/>
                    </a:lnR>
                    <a:lnT>
                      <a:noFill/>
                    </a:lnT>
                    <a:lnB>
                      <a:noFill/>
                    </a:lnB>
                  </a:tcPr>
                </a:tc>
                <a:tc>
                  <a:txBody>
                    <a:bodyPr/>
                    <a:lstStyle/>
                    <a:p>
                      <a:pPr algn="r" fontAlgn="b"/>
                      <a:endParaRPr lang="en-US" sz="1200" b="1" i="0" u="none" strike="noStrike">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1" i="0" u="none" strike="noStrike">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1" i="0" u="none" strike="noStrike">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1" i="0" u="none" strike="noStrike">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1" i="0" u="none" strike="noStrike" dirty="0">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1" i="0" u="none" strike="noStrike" dirty="0">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1" i="0" u="none" strike="noStrike">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1" i="0" u="none" strike="noStrike" dirty="0">
                        <a:effectLst/>
                        <a:latin typeface="Arial" panose="020B0604020202020204" pitchFamily="34" charset="0"/>
                      </a:endParaRPr>
                    </a:p>
                  </a:txBody>
                  <a:tcPr marL="8912" marR="8912" marT="8912" marB="0" anchor="b">
                    <a:lnL>
                      <a:noFill/>
                    </a:lnL>
                    <a:lnR>
                      <a:noFill/>
                    </a:lnR>
                    <a:lnT>
                      <a:noFill/>
                    </a:lnT>
                    <a:lnB>
                      <a:noFill/>
                    </a:lnB>
                  </a:tcPr>
                </a:tc>
                <a:extLst>
                  <a:ext uri="{0D108BD9-81ED-4DB2-BD59-A6C34878D82A}">
                    <a16:rowId xmlns:a16="http://schemas.microsoft.com/office/drawing/2014/main" val="529319741"/>
                  </a:ext>
                </a:extLst>
              </a:tr>
              <a:tr h="151496">
                <a:tc>
                  <a:txBody>
                    <a:bodyPr/>
                    <a:lstStyle/>
                    <a:p>
                      <a:pPr algn="l" fontAlgn="b"/>
                      <a:r>
                        <a:rPr lang="en-US" sz="1200" b="0" i="0" u="none" strike="noStrike">
                          <a:effectLst/>
                          <a:latin typeface="Arial" panose="020B0604020202020204" pitchFamily="34" charset="0"/>
                        </a:rPr>
                        <a:t>B0</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41,22</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73,37</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137,1</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152,1</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230,6</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212,7</a:t>
                      </a:r>
                    </a:p>
                  </a:txBody>
                  <a:tcPr marL="8912" marR="8912" marT="8912"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299,4</a:t>
                      </a:r>
                    </a:p>
                  </a:txBody>
                  <a:tcPr marL="8912" marR="8912" marT="8912"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354,5</a:t>
                      </a:r>
                    </a:p>
                  </a:txBody>
                  <a:tcPr marL="8912" marR="8912" marT="8912" marB="0" anchor="b">
                    <a:lnL>
                      <a:noFill/>
                    </a:lnL>
                    <a:lnR>
                      <a:noFill/>
                    </a:lnR>
                    <a:lnT>
                      <a:noFill/>
                    </a:lnT>
                    <a:lnB>
                      <a:noFill/>
                    </a:lnB>
                  </a:tcPr>
                </a:tc>
                <a:extLst>
                  <a:ext uri="{0D108BD9-81ED-4DB2-BD59-A6C34878D82A}">
                    <a16:rowId xmlns:a16="http://schemas.microsoft.com/office/drawing/2014/main" val="1081124258"/>
                  </a:ext>
                </a:extLst>
              </a:tr>
              <a:tr h="151496">
                <a:tc>
                  <a:txBody>
                    <a:bodyPr/>
                    <a:lstStyle/>
                    <a:p>
                      <a:pPr algn="l" fontAlgn="b"/>
                      <a:r>
                        <a:rPr lang="en-US" sz="1200" b="0" i="0" u="none" strike="noStrike">
                          <a:effectLst/>
                          <a:latin typeface="Arial" panose="020B0604020202020204" pitchFamily="34" charset="0"/>
                        </a:rPr>
                        <a:t>B1</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-4,676</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-3,686</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-5,945</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-5,031</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-13,27</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-7,661</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-15,00</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-20,55</a:t>
                      </a:r>
                    </a:p>
                  </a:txBody>
                  <a:tcPr marL="8912" marR="8912" marT="8912" marB="0" anchor="b">
                    <a:lnL>
                      <a:noFill/>
                    </a:lnL>
                    <a:lnR>
                      <a:noFill/>
                    </a:lnR>
                    <a:lnT>
                      <a:noFill/>
                    </a:lnT>
                    <a:lnB>
                      <a:noFill/>
                    </a:lnB>
                  </a:tcPr>
                </a:tc>
                <a:extLst>
                  <a:ext uri="{0D108BD9-81ED-4DB2-BD59-A6C34878D82A}">
                    <a16:rowId xmlns:a16="http://schemas.microsoft.com/office/drawing/2014/main" val="1188677104"/>
                  </a:ext>
                </a:extLst>
              </a:tr>
              <a:tr h="151496">
                <a:tc>
                  <a:txBody>
                    <a:bodyPr/>
                    <a:lstStyle/>
                    <a:p>
                      <a:pPr algn="l" fontAlgn="b"/>
                      <a:r>
                        <a:rPr lang="en-US" sz="1200" b="0" i="0" u="none" strike="noStrike">
                          <a:effectLst/>
                          <a:latin typeface="Arial" panose="020B0604020202020204" pitchFamily="34" charset="0"/>
                        </a:rPr>
                        <a:t>B2</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0,1676</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0,07250</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0,07714</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0,03254</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0,2677</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0,1026</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0,2817</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0,4305</a:t>
                      </a:r>
                    </a:p>
                  </a:txBody>
                  <a:tcPr marL="8912" marR="8912" marT="8912" marB="0" anchor="b">
                    <a:lnL>
                      <a:noFill/>
                    </a:lnL>
                    <a:lnR>
                      <a:noFill/>
                    </a:lnR>
                    <a:lnT>
                      <a:noFill/>
                    </a:lnT>
                    <a:lnB>
                      <a:noFill/>
                    </a:lnB>
                  </a:tcPr>
                </a:tc>
                <a:extLst>
                  <a:ext uri="{0D108BD9-81ED-4DB2-BD59-A6C34878D82A}">
                    <a16:rowId xmlns:a16="http://schemas.microsoft.com/office/drawing/2014/main" val="4126785482"/>
                  </a:ext>
                </a:extLst>
              </a:tr>
              <a:tr h="151496">
                <a:tc>
                  <a:txBody>
                    <a:bodyPr/>
                    <a:lstStyle/>
                    <a:p>
                      <a:pPr algn="l" fontAlgn="b"/>
                      <a:r>
                        <a:rPr lang="en-US" sz="1200" b="0" i="0" u="none" strike="noStrike">
                          <a:effectLst/>
                          <a:latin typeface="Arial" panose="020B0604020202020204" pitchFamily="34" charset="0"/>
                        </a:rPr>
                        <a:t>95% CI (profile likelihood)</a:t>
                      </a:r>
                    </a:p>
                  </a:txBody>
                  <a:tcPr marL="8912" marR="8912" marT="8912"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8912" marR="8912" marT="8912" marB="0" anchor="b">
                    <a:lnL>
                      <a:noFill/>
                    </a:lnL>
                    <a:lnR>
                      <a:noFill/>
                    </a:lnR>
                    <a:lnT>
                      <a:noFill/>
                    </a:lnT>
                    <a:lnB>
                      <a:noFill/>
                    </a:lnB>
                  </a:tcPr>
                </a:tc>
                <a:extLst>
                  <a:ext uri="{0D108BD9-81ED-4DB2-BD59-A6C34878D82A}">
                    <a16:rowId xmlns:a16="http://schemas.microsoft.com/office/drawing/2014/main" val="1781961806"/>
                  </a:ext>
                </a:extLst>
              </a:tr>
              <a:tr h="151496">
                <a:tc>
                  <a:txBody>
                    <a:bodyPr/>
                    <a:lstStyle/>
                    <a:p>
                      <a:pPr algn="l" fontAlgn="b"/>
                      <a:r>
                        <a:rPr lang="en-US" sz="1200" b="0" i="0" u="none" strike="noStrike">
                          <a:effectLst/>
                          <a:latin typeface="Arial" panose="020B0604020202020204" pitchFamily="34" charset="0"/>
                        </a:rPr>
                        <a:t>B0</a:t>
                      </a:r>
                    </a:p>
                  </a:txBody>
                  <a:tcPr marL="8912" marR="8912" marT="8912"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-541,6 to 624</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-91,43 to 238,2</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70,76 to 203,3</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-96,82 to 401,0</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-28,12 to 489,4</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-81,70 to 507,1</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191,0 to 407,8</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165,3 to 543,7</a:t>
                      </a:r>
                    </a:p>
                  </a:txBody>
                  <a:tcPr marL="8912" marR="8912" marT="8912" marB="0" anchor="b">
                    <a:lnL>
                      <a:noFill/>
                    </a:lnL>
                    <a:lnR>
                      <a:noFill/>
                    </a:lnR>
                    <a:lnT>
                      <a:noFill/>
                    </a:lnT>
                    <a:lnB>
                      <a:noFill/>
                    </a:lnB>
                  </a:tcPr>
                </a:tc>
                <a:extLst>
                  <a:ext uri="{0D108BD9-81ED-4DB2-BD59-A6C34878D82A}">
                    <a16:rowId xmlns:a16="http://schemas.microsoft.com/office/drawing/2014/main" val="3300232625"/>
                  </a:ext>
                </a:extLst>
              </a:tr>
              <a:tr h="151496">
                <a:tc>
                  <a:txBody>
                    <a:bodyPr/>
                    <a:lstStyle/>
                    <a:p>
                      <a:pPr algn="l" fontAlgn="b"/>
                      <a:r>
                        <a:rPr lang="en-US" sz="1200" b="0" i="0" u="none" strike="noStrike">
                          <a:effectLst/>
                          <a:latin typeface="Arial" panose="020B0604020202020204" pitchFamily="34" charset="0"/>
                        </a:rPr>
                        <a:t>B1</a:t>
                      </a:r>
                    </a:p>
                  </a:txBody>
                  <a:tcPr marL="8912" marR="8912" marT="8912"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-69,3 to 60,00</a:t>
                      </a:r>
                    </a:p>
                  </a:txBody>
                  <a:tcPr marL="8912" marR="8912" marT="8912"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-21,97 to 14,60</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-13,30 to 1,412</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-32,65 to 22,59</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-41,99 to 15,44</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-40,33 to 25,01</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-27,02 to -2,967</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-41,55 to 0,4386</a:t>
                      </a:r>
                    </a:p>
                  </a:txBody>
                  <a:tcPr marL="8912" marR="8912" marT="8912" marB="0" anchor="b">
                    <a:lnL>
                      <a:noFill/>
                    </a:lnL>
                    <a:lnR>
                      <a:noFill/>
                    </a:lnR>
                    <a:lnT>
                      <a:noFill/>
                    </a:lnT>
                    <a:lnB>
                      <a:noFill/>
                    </a:lnB>
                  </a:tcPr>
                </a:tc>
                <a:extLst>
                  <a:ext uri="{0D108BD9-81ED-4DB2-BD59-A6C34878D82A}">
                    <a16:rowId xmlns:a16="http://schemas.microsoft.com/office/drawing/2014/main" val="2658076184"/>
                  </a:ext>
                </a:extLst>
              </a:tr>
              <a:tr h="151496">
                <a:tc>
                  <a:txBody>
                    <a:bodyPr/>
                    <a:lstStyle/>
                    <a:p>
                      <a:pPr algn="l" fontAlgn="b"/>
                      <a:r>
                        <a:rPr lang="en-US" sz="1200" b="0" i="0" u="none" strike="noStrike">
                          <a:effectLst/>
                          <a:latin typeface="Arial" panose="020B0604020202020204" pitchFamily="34" charset="0"/>
                        </a:rPr>
                        <a:t>B2</a:t>
                      </a:r>
                    </a:p>
                  </a:txBody>
                  <a:tcPr marL="8912" marR="8912" marT="8912"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-1,566 to 1,90</a:t>
                      </a:r>
                    </a:p>
                  </a:txBody>
                  <a:tcPr marL="8912" marR="8912" marT="8912"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-0,417 to 0,5627</a:t>
                      </a:r>
                    </a:p>
                  </a:txBody>
                  <a:tcPr marL="8912" marR="8912" marT="8912"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-0,120 to 0,2743</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-0,7079 to 0,7730</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-0,5021 to 1,037</a:t>
                      </a:r>
                    </a:p>
                  </a:txBody>
                  <a:tcPr marL="8912" marR="8912" marT="8912"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-0,773 to 0,9784</a:t>
                      </a:r>
                    </a:p>
                  </a:txBody>
                  <a:tcPr marL="8912" marR="8912" marT="8912"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-0,0407 to 0,6042</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-0,1323 to 0,9932</a:t>
                      </a:r>
                    </a:p>
                  </a:txBody>
                  <a:tcPr marL="8912" marR="8912" marT="8912" marB="0" anchor="b">
                    <a:lnL>
                      <a:noFill/>
                    </a:lnL>
                    <a:lnR>
                      <a:noFill/>
                    </a:lnR>
                    <a:lnT>
                      <a:noFill/>
                    </a:lnT>
                    <a:lnB>
                      <a:noFill/>
                    </a:lnB>
                  </a:tcPr>
                </a:tc>
                <a:extLst>
                  <a:ext uri="{0D108BD9-81ED-4DB2-BD59-A6C34878D82A}">
                    <a16:rowId xmlns:a16="http://schemas.microsoft.com/office/drawing/2014/main" val="4183222871"/>
                  </a:ext>
                </a:extLst>
              </a:tr>
              <a:tr h="151496">
                <a:tc>
                  <a:txBody>
                    <a:bodyPr/>
                    <a:lstStyle/>
                    <a:p>
                      <a:pPr algn="l" fontAlgn="b"/>
                      <a:r>
                        <a:rPr lang="en-US" sz="1200" b="0" i="0" u="none" strike="noStrike">
                          <a:effectLst/>
                          <a:latin typeface="Arial" panose="020B0604020202020204" pitchFamily="34" charset="0"/>
                        </a:rPr>
                        <a:t>Goodness of Fit</a:t>
                      </a:r>
                    </a:p>
                  </a:txBody>
                  <a:tcPr marL="8912" marR="8912" marT="8912"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8912" marR="8912" marT="8912" marB="0" anchor="b">
                    <a:lnL>
                      <a:noFill/>
                    </a:lnL>
                    <a:lnR>
                      <a:noFill/>
                    </a:lnR>
                    <a:lnT>
                      <a:noFill/>
                    </a:lnT>
                    <a:lnB>
                      <a:noFill/>
                    </a:lnB>
                  </a:tcPr>
                </a:tc>
                <a:tc>
                  <a:txBody>
                    <a:bodyPr/>
                    <a:lstStyle/>
                    <a:p>
                      <a:pPr algn="r" fontAlgn="b"/>
                      <a:endParaRPr lang="en-US" sz="1200" b="0" i="0" u="none" strike="noStrike">
                        <a:effectLst/>
                        <a:latin typeface="Arial" panose="020B0604020202020204" pitchFamily="34" charset="0"/>
                      </a:endParaRPr>
                    </a:p>
                  </a:txBody>
                  <a:tcPr marL="8912" marR="8912" marT="8912" marB="0" anchor="b">
                    <a:lnL>
                      <a:noFill/>
                    </a:lnL>
                    <a:lnR>
                      <a:noFill/>
                    </a:lnR>
                    <a:lnT>
                      <a:noFill/>
                    </a:lnT>
                    <a:lnB>
                      <a:noFill/>
                    </a:lnB>
                  </a:tcPr>
                </a:tc>
                <a:extLst>
                  <a:ext uri="{0D108BD9-81ED-4DB2-BD59-A6C34878D82A}">
                    <a16:rowId xmlns:a16="http://schemas.microsoft.com/office/drawing/2014/main" val="1697508168"/>
                  </a:ext>
                </a:extLst>
              </a:tr>
              <a:tr h="151496">
                <a:tc>
                  <a:txBody>
                    <a:bodyPr/>
                    <a:lstStyle/>
                    <a:p>
                      <a:pPr algn="l" fontAlgn="b"/>
                      <a:r>
                        <a:rPr lang="en-US" sz="1200" b="0" i="0" u="none" strike="noStrike">
                          <a:effectLst/>
                          <a:latin typeface="Arial" panose="020B0604020202020204" pitchFamily="34" charset="0"/>
                        </a:rPr>
                        <a:t>Degrees of Freedom</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a:t>
                      </a:r>
                    </a:p>
                  </a:txBody>
                  <a:tcPr marL="8912" marR="8912" marT="8912" marB="0" anchor="b">
                    <a:lnL>
                      <a:noFill/>
                    </a:lnL>
                    <a:lnR>
                      <a:noFill/>
                    </a:lnR>
                    <a:lnT>
                      <a:noFill/>
                    </a:lnT>
                    <a:lnB>
                      <a:noFill/>
                    </a:lnB>
                  </a:tcPr>
                </a:tc>
                <a:extLst>
                  <a:ext uri="{0D108BD9-81ED-4DB2-BD59-A6C34878D82A}">
                    <a16:rowId xmlns:a16="http://schemas.microsoft.com/office/drawing/2014/main" val="3598045530"/>
                  </a:ext>
                </a:extLst>
              </a:tr>
              <a:tr h="151496">
                <a:tc>
                  <a:txBody>
                    <a:bodyPr/>
                    <a:lstStyle/>
                    <a:p>
                      <a:pPr algn="l" fontAlgn="b"/>
                      <a:r>
                        <a:rPr lang="en-US" sz="1200" b="0" i="0" u="none" strike="noStrike">
                          <a:effectLst/>
                          <a:latin typeface="Arial" panose="020B0604020202020204" pitchFamily="34" charset="0"/>
                        </a:rPr>
                        <a:t>R squared</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0,4364</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0,7884</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0,9953</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0,9582</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0,9450</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0,9436</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0,9944</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0,9841</a:t>
                      </a:r>
                    </a:p>
                  </a:txBody>
                  <a:tcPr marL="8912" marR="8912" marT="8912" marB="0" anchor="b">
                    <a:lnL>
                      <a:noFill/>
                    </a:lnL>
                    <a:lnR>
                      <a:noFill/>
                    </a:lnR>
                    <a:lnT>
                      <a:noFill/>
                    </a:lnT>
                    <a:lnB>
                      <a:noFill/>
                    </a:lnB>
                  </a:tcPr>
                </a:tc>
                <a:extLst>
                  <a:ext uri="{0D108BD9-81ED-4DB2-BD59-A6C34878D82A}">
                    <a16:rowId xmlns:a16="http://schemas.microsoft.com/office/drawing/2014/main" val="3354029597"/>
                  </a:ext>
                </a:extLst>
              </a:tr>
              <a:tr h="151496">
                <a:tc>
                  <a:txBody>
                    <a:bodyPr/>
                    <a:lstStyle/>
                    <a:p>
                      <a:pPr algn="l" fontAlgn="b"/>
                      <a:r>
                        <a:rPr lang="en-US" sz="1200" b="0" i="0" u="none" strike="noStrike">
                          <a:effectLst/>
                          <a:latin typeface="Arial" panose="020B0604020202020204" pitchFamily="34" charset="0"/>
                        </a:rPr>
                        <a:t>Sum of Squares</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261,5</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20,91</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3,383</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47,69</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51,54</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66,73</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9,044</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27,55</a:t>
                      </a:r>
                    </a:p>
                  </a:txBody>
                  <a:tcPr marL="8912" marR="8912" marT="8912" marB="0" anchor="b">
                    <a:lnL>
                      <a:noFill/>
                    </a:lnL>
                    <a:lnR>
                      <a:noFill/>
                    </a:lnR>
                    <a:lnT>
                      <a:noFill/>
                    </a:lnT>
                    <a:lnB>
                      <a:noFill/>
                    </a:lnB>
                  </a:tcPr>
                </a:tc>
                <a:extLst>
                  <a:ext uri="{0D108BD9-81ED-4DB2-BD59-A6C34878D82A}">
                    <a16:rowId xmlns:a16="http://schemas.microsoft.com/office/drawing/2014/main" val="3108918149"/>
                  </a:ext>
                </a:extLst>
              </a:tr>
              <a:tr h="151496">
                <a:tc>
                  <a:txBody>
                    <a:bodyPr/>
                    <a:lstStyle/>
                    <a:p>
                      <a:pPr algn="l" fontAlgn="b"/>
                      <a:r>
                        <a:rPr lang="en-US" sz="1200" b="0" i="0" u="none" strike="noStrike">
                          <a:effectLst/>
                          <a:latin typeface="Arial" panose="020B0604020202020204" pitchFamily="34" charset="0"/>
                        </a:rPr>
                        <a:t>Sy.x</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11,43</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3,233</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1,301</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4,883</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5,077</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5,776</a:t>
                      </a:r>
                    </a:p>
                  </a:txBody>
                  <a:tcPr marL="8912" marR="8912" marT="8912" marB="0" anchor="b">
                    <a:lnL>
                      <a:noFill/>
                    </a:lnL>
                    <a:lnR>
                      <a:noFill/>
                    </a:lnR>
                    <a:lnT>
                      <a:noFill/>
                    </a:lnT>
                    <a:lnB>
                      <a:noFill/>
                    </a:lnB>
                  </a:tcPr>
                </a:tc>
                <a:tc>
                  <a:txBody>
                    <a:bodyPr/>
                    <a:lstStyle/>
                    <a:p>
                      <a:pPr algn="r" fontAlgn="b"/>
                      <a:r>
                        <a:rPr lang="en-US" sz="1200" b="0" i="0" u="none" strike="noStrike">
                          <a:effectLst/>
                          <a:latin typeface="Arial" panose="020B0604020202020204" pitchFamily="34" charset="0"/>
                        </a:rPr>
                        <a:t>2,126</a:t>
                      </a:r>
                    </a:p>
                  </a:txBody>
                  <a:tcPr marL="8912" marR="8912" marT="8912" marB="0" anchor="b">
                    <a:lnL>
                      <a:noFill/>
                    </a:lnL>
                    <a:lnR>
                      <a:noFill/>
                    </a:lnR>
                    <a:lnT>
                      <a:noFill/>
                    </a:lnT>
                    <a:lnB>
                      <a:noFill/>
                    </a:lnB>
                  </a:tcPr>
                </a:tc>
                <a:tc>
                  <a:txBody>
                    <a:bodyPr/>
                    <a:lstStyle/>
                    <a:p>
                      <a:pPr algn="r" fontAlgn="b"/>
                      <a:r>
                        <a:rPr lang="en-US" sz="1200" b="0" i="0" u="none" strike="noStrike" dirty="0">
                          <a:effectLst/>
                          <a:latin typeface="Arial" panose="020B0604020202020204" pitchFamily="34" charset="0"/>
                        </a:rPr>
                        <a:t>3,711</a:t>
                      </a:r>
                    </a:p>
                  </a:txBody>
                  <a:tcPr marL="8912" marR="8912" marT="8912" marB="0" anchor="b">
                    <a:lnL>
                      <a:noFill/>
                    </a:lnL>
                    <a:lnR>
                      <a:noFill/>
                    </a:lnR>
                    <a:lnT>
                      <a:noFill/>
                    </a:lnT>
                    <a:lnB>
                      <a:noFill/>
                    </a:lnB>
                  </a:tcPr>
                </a:tc>
                <a:extLst>
                  <a:ext uri="{0D108BD9-81ED-4DB2-BD59-A6C34878D82A}">
                    <a16:rowId xmlns:a16="http://schemas.microsoft.com/office/drawing/2014/main" val="2157513487"/>
                  </a:ext>
                </a:extLst>
              </a:tr>
            </a:tbl>
          </a:graphicData>
        </a:graphic>
      </p:graphicFrame>
      <p:sp>
        <p:nvSpPr>
          <p:cNvPr id="4" name="CuadroTexto 3">
            <a:extLst>
              <a:ext uri="{FF2B5EF4-FFF2-40B4-BE49-F238E27FC236}">
                <a16:creationId xmlns:a16="http://schemas.microsoft.com/office/drawing/2014/main" id="{81676A42-A1F9-6BC4-F7E0-E92908F01BB4}"/>
              </a:ext>
            </a:extLst>
          </p:cNvPr>
          <p:cNvSpPr txBox="1"/>
          <p:nvPr/>
        </p:nvSpPr>
        <p:spPr>
          <a:xfrm>
            <a:off x="6769768" y="373139"/>
            <a:ext cx="5197643" cy="3170099"/>
          </a:xfrm>
          <a:prstGeom prst="rect">
            <a:avLst/>
          </a:prstGeom>
          <a:noFill/>
          <a:ln w="25400">
            <a:solidFill>
              <a:schemeClr val="tx1"/>
            </a:solidFill>
          </a:ln>
        </p:spPr>
        <p:txBody>
          <a:bodyPr wrap="square" rtlCol="0">
            <a:spAutoFit/>
          </a:bodyPr>
          <a:lstStyle/>
          <a:p>
            <a:pPr algn="ctr"/>
            <a:r>
              <a:rPr lang="en-US" sz="2000" dirty="0">
                <a:latin typeface="Arial" panose="020B0604020202020204" pitchFamily="34" charset="0"/>
                <a:cs typeface="Arial" panose="020B0604020202020204" pitchFamily="34" charset="0"/>
              </a:rPr>
              <a:t>E93 This genotype arrived later and did not participate of the all-sowing dates as was sown from the sowing dates corresponding from beginning of June onward. Thus, only was evaluated in 5 sowing dates. One of the curious aspect in the delayed in the duration of the Emergence-V4 phase suggesting vernalization requirements. However, this delay was not observed n the rest of phases. </a:t>
            </a:r>
          </a:p>
        </p:txBody>
      </p:sp>
    </p:spTree>
    <p:extLst>
      <p:ext uri="{BB962C8B-B14F-4D97-AF65-F5344CB8AC3E}">
        <p14:creationId xmlns:p14="http://schemas.microsoft.com/office/powerpoint/2010/main" val="4507894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7424B9A9-41E6-7310-8C18-F4D3FC620AE1}"/>
              </a:ext>
            </a:extLst>
          </p:cNvPr>
          <p:cNvGraphicFramePr>
            <a:graphicFrameLocks noGrp="1"/>
          </p:cNvGraphicFramePr>
          <p:nvPr/>
        </p:nvGraphicFramePr>
        <p:xfrm>
          <a:off x="4439652" y="263236"/>
          <a:ext cx="7752348" cy="4941267"/>
        </p:xfrm>
        <a:graphic>
          <a:graphicData uri="http://schemas.openxmlformats.org/drawingml/2006/table">
            <a:tbl>
              <a:tblPr/>
              <a:tblGrid>
                <a:gridCol w="2473322">
                  <a:extLst>
                    <a:ext uri="{9D8B030D-6E8A-4147-A177-3AD203B41FA5}">
                      <a16:colId xmlns:a16="http://schemas.microsoft.com/office/drawing/2014/main" val="1204027052"/>
                    </a:ext>
                  </a:extLst>
                </a:gridCol>
                <a:gridCol w="1016702">
                  <a:extLst>
                    <a:ext uri="{9D8B030D-6E8A-4147-A177-3AD203B41FA5}">
                      <a16:colId xmlns:a16="http://schemas.microsoft.com/office/drawing/2014/main" val="1231480300"/>
                    </a:ext>
                  </a:extLst>
                </a:gridCol>
                <a:gridCol w="1065581">
                  <a:extLst>
                    <a:ext uri="{9D8B030D-6E8A-4147-A177-3AD203B41FA5}">
                      <a16:colId xmlns:a16="http://schemas.microsoft.com/office/drawing/2014/main" val="3072521139"/>
                    </a:ext>
                  </a:extLst>
                </a:gridCol>
                <a:gridCol w="1065581">
                  <a:extLst>
                    <a:ext uri="{9D8B030D-6E8A-4147-A177-3AD203B41FA5}">
                      <a16:colId xmlns:a16="http://schemas.microsoft.com/office/drawing/2014/main" val="3327692946"/>
                    </a:ext>
                  </a:extLst>
                </a:gridCol>
                <a:gridCol w="1065581">
                  <a:extLst>
                    <a:ext uri="{9D8B030D-6E8A-4147-A177-3AD203B41FA5}">
                      <a16:colId xmlns:a16="http://schemas.microsoft.com/office/drawing/2014/main" val="4204920588"/>
                    </a:ext>
                  </a:extLst>
                </a:gridCol>
                <a:gridCol w="1065581">
                  <a:extLst>
                    <a:ext uri="{9D8B030D-6E8A-4147-A177-3AD203B41FA5}">
                      <a16:colId xmlns:a16="http://schemas.microsoft.com/office/drawing/2014/main" val="666394203"/>
                    </a:ext>
                  </a:extLst>
                </a:gridCol>
              </a:tblGrid>
              <a:tr h="155732">
                <a:tc>
                  <a:txBody>
                    <a:bodyPr/>
                    <a:lstStyle/>
                    <a:p>
                      <a:pPr algn="ctr" fontAlgn="b"/>
                      <a:endParaRPr lang="en-US" sz="1100" b="0" i="0" u="none" strike="noStrike" dirty="0">
                        <a:effectLst/>
                        <a:latin typeface="Arial" panose="020B0604020202020204" pitchFamily="34" charset="0"/>
                      </a:endParaRPr>
                    </a:p>
                  </a:txBody>
                  <a:tcPr marL="9161" marR="9161" marT="9161" marB="0" anchor="b">
                    <a:lnL>
                      <a:noFill/>
                    </a:lnL>
                    <a:lnR>
                      <a:noFill/>
                    </a:lnR>
                    <a:lnT>
                      <a:noFill/>
                    </a:lnT>
                    <a:lnB>
                      <a:noFill/>
                    </a:lnB>
                  </a:tcPr>
                </a:tc>
                <a:tc>
                  <a:txBody>
                    <a:bodyPr/>
                    <a:lstStyle/>
                    <a:p>
                      <a:pPr algn="ctr" fontAlgn="b"/>
                      <a:r>
                        <a:rPr lang="en-US" sz="1100" b="0" i="0" u="none" strike="noStrike">
                          <a:effectLst/>
                          <a:latin typeface="Arial" panose="020B0604020202020204" pitchFamily="34" charset="0"/>
                        </a:rPr>
                        <a:t>AVANZA</a:t>
                      </a:r>
                    </a:p>
                  </a:txBody>
                  <a:tcPr marL="9161" marR="9161" marT="9161" marB="0" anchor="b">
                    <a:lnL>
                      <a:noFill/>
                    </a:lnL>
                    <a:lnR>
                      <a:noFill/>
                    </a:lnR>
                    <a:lnT>
                      <a:noFill/>
                    </a:lnT>
                    <a:lnB>
                      <a:noFill/>
                    </a:lnB>
                  </a:tcPr>
                </a:tc>
                <a:tc>
                  <a:txBody>
                    <a:bodyPr/>
                    <a:lstStyle/>
                    <a:p>
                      <a:pPr algn="ctr" fontAlgn="b"/>
                      <a:r>
                        <a:rPr lang="en-US" sz="1100" b="0" i="0" u="none" strike="noStrike">
                          <a:effectLst/>
                          <a:latin typeface="Arial" panose="020B0604020202020204" pitchFamily="34" charset="0"/>
                        </a:rPr>
                        <a:t>E63</a:t>
                      </a:r>
                    </a:p>
                  </a:txBody>
                  <a:tcPr marL="9161" marR="9161" marT="9161" marB="0" anchor="b">
                    <a:lnL>
                      <a:noFill/>
                    </a:lnL>
                    <a:lnR>
                      <a:noFill/>
                    </a:lnR>
                    <a:lnT>
                      <a:noFill/>
                    </a:lnT>
                    <a:lnB>
                      <a:noFill/>
                    </a:lnB>
                  </a:tcPr>
                </a:tc>
                <a:tc>
                  <a:txBody>
                    <a:bodyPr/>
                    <a:lstStyle/>
                    <a:p>
                      <a:pPr algn="ctr" fontAlgn="b"/>
                      <a:r>
                        <a:rPr lang="en-US" sz="1100" b="0" i="0" u="none" strike="noStrike">
                          <a:effectLst/>
                          <a:latin typeface="Arial" panose="020B0604020202020204" pitchFamily="34" charset="0"/>
                        </a:rPr>
                        <a:t>E68</a:t>
                      </a:r>
                    </a:p>
                  </a:txBody>
                  <a:tcPr marL="9161" marR="9161" marT="9161" marB="0" anchor="b">
                    <a:lnL>
                      <a:noFill/>
                    </a:lnL>
                    <a:lnR>
                      <a:noFill/>
                    </a:lnR>
                    <a:lnT>
                      <a:noFill/>
                    </a:lnT>
                    <a:lnB>
                      <a:noFill/>
                    </a:lnB>
                  </a:tcPr>
                </a:tc>
                <a:tc>
                  <a:txBody>
                    <a:bodyPr/>
                    <a:lstStyle/>
                    <a:p>
                      <a:pPr algn="ctr" fontAlgn="b"/>
                      <a:r>
                        <a:rPr lang="en-US" sz="1100" b="0" i="0" u="none" strike="noStrike">
                          <a:effectLst/>
                          <a:latin typeface="Arial" panose="020B0604020202020204" pitchFamily="34" charset="0"/>
                        </a:rPr>
                        <a:t>E87</a:t>
                      </a:r>
                    </a:p>
                  </a:txBody>
                  <a:tcPr marL="9161" marR="9161" marT="9161" marB="0" anchor="b">
                    <a:lnL>
                      <a:noFill/>
                    </a:lnL>
                    <a:lnR>
                      <a:noFill/>
                    </a:lnR>
                    <a:lnT>
                      <a:noFill/>
                    </a:lnT>
                    <a:lnB>
                      <a:noFill/>
                    </a:lnB>
                  </a:tcPr>
                </a:tc>
                <a:tc>
                  <a:txBody>
                    <a:bodyPr/>
                    <a:lstStyle/>
                    <a:p>
                      <a:pPr algn="ctr" fontAlgn="b"/>
                      <a:r>
                        <a:rPr lang="en-US" sz="1100" b="0" i="0" u="none" strike="noStrike">
                          <a:effectLst/>
                          <a:latin typeface="Arial" panose="020B0604020202020204" pitchFamily="34" charset="0"/>
                        </a:rPr>
                        <a:t>E93</a:t>
                      </a:r>
                    </a:p>
                  </a:txBody>
                  <a:tcPr marL="9161" marR="9161" marT="9161" marB="0" anchor="b">
                    <a:lnL>
                      <a:noFill/>
                    </a:lnL>
                    <a:lnR>
                      <a:noFill/>
                    </a:lnR>
                    <a:lnT>
                      <a:noFill/>
                    </a:lnT>
                    <a:lnB>
                      <a:noFill/>
                    </a:lnB>
                  </a:tcPr>
                </a:tc>
                <a:extLst>
                  <a:ext uri="{0D108BD9-81ED-4DB2-BD59-A6C34878D82A}">
                    <a16:rowId xmlns:a16="http://schemas.microsoft.com/office/drawing/2014/main" val="707612598"/>
                  </a:ext>
                </a:extLst>
              </a:tr>
              <a:tr h="155732">
                <a:tc>
                  <a:txBody>
                    <a:bodyPr/>
                    <a:lstStyle/>
                    <a:p>
                      <a:pPr algn="l" fontAlgn="b"/>
                      <a:r>
                        <a:rPr lang="en-US" sz="1100" b="0" i="0" u="none" strike="noStrike">
                          <a:effectLst/>
                          <a:latin typeface="Arial" panose="020B0604020202020204" pitchFamily="34" charset="0"/>
                        </a:rPr>
                        <a:t>Best-fit values</a:t>
                      </a: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extLst>
                  <a:ext uri="{0D108BD9-81ED-4DB2-BD59-A6C34878D82A}">
                    <a16:rowId xmlns:a16="http://schemas.microsoft.com/office/drawing/2014/main" val="695490638"/>
                  </a:ext>
                </a:extLst>
              </a:tr>
              <a:tr h="155732">
                <a:tc>
                  <a:txBody>
                    <a:bodyPr/>
                    <a:lstStyle/>
                    <a:p>
                      <a:pPr algn="l" fontAlgn="b"/>
                      <a:r>
                        <a:rPr lang="en-US" sz="1100" b="0" i="0" u="none" strike="noStrike" dirty="0">
                          <a:effectLst/>
                          <a:latin typeface="Arial" panose="020B0604020202020204" pitchFamily="34" charset="0"/>
                        </a:rPr>
                        <a:t>Slope</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0,9662</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0,9517</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0,9799</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0,9281</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1,157</a:t>
                      </a:r>
                    </a:p>
                  </a:txBody>
                  <a:tcPr marL="9161" marR="9161" marT="9161" marB="0" anchor="b">
                    <a:lnL>
                      <a:noFill/>
                    </a:lnL>
                    <a:lnR>
                      <a:noFill/>
                    </a:lnR>
                    <a:lnT>
                      <a:noFill/>
                    </a:lnT>
                    <a:lnB>
                      <a:noFill/>
                    </a:lnB>
                  </a:tcPr>
                </a:tc>
                <a:extLst>
                  <a:ext uri="{0D108BD9-81ED-4DB2-BD59-A6C34878D82A}">
                    <a16:rowId xmlns:a16="http://schemas.microsoft.com/office/drawing/2014/main" val="1922192251"/>
                  </a:ext>
                </a:extLst>
              </a:tr>
              <a:tr h="155732">
                <a:tc>
                  <a:txBody>
                    <a:bodyPr/>
                    <a:lstStyle/>
                    <a:p>
                      <a:pPr algn="l" fontAlgn="b"/>
                      <a:r>
                        <a:rPr lang="en-US" sz="1100" b="0" i="0" u="none" strike="noStrike">
                          <a:effectLst/>
                          <a:latin typeface="Arial" panose="020B0604020202020204" pitchFamily="34" charset="0"/>
                        </a:rPr>
                        <a:t>Y-intercept</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1,813</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3,072</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0,5229</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3,231</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-11,36</a:t>
                      </a:r>
                    </a:p>
                  </a:txBody>
                  <a:tcPr marL="9161" marR="9161" marT="9161" marB="0" anchor="b">
                    <a:lnL>
                      <a:noFill/>
                    </a:lnL>
                    <a:lnR>
                      <a:noFill/>
                    </a:lnR>
                    <a:lnT>
                      <a:noFill/>
                    </a:lnT>
                    <a:lnB>
                      <a:noFill/>
                    </a:lnB>
                  </a:tcPr>
                </a:tc>
                <a:extLst>
                  <a:ext uri="{0D108BD9-81ED-4DB2-BD59-A6C34878D82A}">
                    <a16:rowId xmlns:a16="http://schemas.microsoft.com/office/drawing/2014/main" val="9615724"/>
                  </a:ext>
                </a:extLst>
              </a:tr>
              <a:tr h="155732">
                <a:tc>
                  <a:txBody>
                    <a:bodyPr/>
                    <a:lstStyle/>
                    <a:p>
                      <a:pPr algn="l" fontAlgn="b"/>
                      <a:r>
                        <a:rPr lang="en-US" sz="1100" b="0" i="0" u="none" strike="noStrike">
                          <a:effectLst/>
                          <a:latin typeface="Arial" panose="020B0604020202020204" pitchFamily="34" charset="0"/>
                        </a:rPr>
                        <a:t>X-intercept</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-1,876</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-3,227</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-0,5337</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-3,481</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9,825</a:t>
                      </a:r>
                    </a:p>
                  </a:txBody>
                  <a:tcPr marL="9161" marR="9161" marT="9161" marB="0" anchor="b">
                    <a:lnL>
                      <a:noFill/>
                    </a:lnL>
                    <a:lnR>
                      <a:noFill/>
                    </a:lnR>
                    <a:lnT>
                      <a:noFill/>
                    </a:lnT>
                    <a:lnB>
                      <a:noFill/>
                    </a:lnB>
                  </a:tcPr>
                </a:tc>
                <a:extLst>
                  <a:ext uri="{0D108BD9-81ED-4DB2-BD59-A6C34878D82A}">
                    <a16:rowId xmlns:a16="http://schemas.microsoft.com/office/drawing/2014/main" val="2254153047"/>
                  </a:ext>
                </a:extLst>
              </a:tr>
              <a:tr h="155732">
                <a:tc>
                  <a:txBody>
                    <a:bodyPr/>
                    <a:lstStyle/>
                    <a:p>
                      <a:pPr algn="l" fontAlgn="b"/>
                      <a:r>
                        <a:rPr lang="en-US" sz="1100" b="0" i="0" u="none" strike="noStrike">
                          <a:effectLst/>
                          <a:latin typeface="Arial" panose="020B0604020202020204" pitchFamily="34" charset="0"/>
                        </a:rPr>
                        <a:t>1/slope</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1,035</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1,051</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1,021</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1,077</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0,8646</a:t>
                      </a:r>
                    </a:p>
                  </a:txBody>
                  <a:tcPr marL="9161" marR="9161" marT="9161" marB="0" anchor="b">
                    <a:lnL>
                      <a:noFill/>
                    </a:lnL>
                    <a:lnR>
                      <a:noFill/>
                    </a:lnR>
                    <a:lnT>
                      <a:noFill/>
                    </a:lnT>
                    <a:lnB>
                      <a:noFill/>
                    </a:lnB>
                  </a:tcPr>
                </a:tc>
                <a:extLst>
                  <a:ext uri="{0D108BD9-81ED-4DB2-BD59-A6C34878D82A}">
                    <a16:rowId xmlns:a16="http://schemas.microsoft.com/office/drawing/2014/main" val="126810255"/>
                  </a:ext>
                </a:extLst>
              </a:tr>
              <a:tr h="155732">
                <a:tc>
                  <a:txBody>
                    <a:bodyPr/>
                    <a:lstStyle/>
                    <a:p>
                      <a:pPr algn="l"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extLst>
                  <a:ext uri="{0D108BD9-81ED-4DB2-BD59-A6C34878D82A}">
                    <a16:rowId xmlns:a16="http://schemas.microsoft.com/office/drawing/2014/main" val="3333574404"/>
                  </a:ext>
                </a:extLst>
              </a:tr>
              <a:tr h="155732">
                <a:tc>
                  <a:txBody>
                    <a:bodyPr/>
                    <a:lstStyle/>
                    <a:p>
                      <a:pPr algn="l" fontAlgn="b"/>
                      <a:r>
                        <a:rPr lang="en-US" sz="1100" b="0" i="0" u="none" strike="noStrike">
                          <a:effectLst/>
                          <a:latin typeface="Arial" panose="020B0604020202020204" pitchFamily="34" charset="0"/>
                        </a:rPr>
                        <a:t>Std. Error</a:t>
                      </a: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extLst>
                  <a:ext uri="{0D108BD9-81ED-4DB2-BD59-A6C34878D82A}">
                    <a16:rowId xmlns:a16="http://schemas.microsoft.com/office/drawing/2014/main" val="3801034833"/>
                  </a:ext>
                </a:extLst>
              </a:tr>
              <a:tr h="155732">
                <a:tc>
                  <a:txBody>
                    <a:bodyPr/>
                    <a:lstStyle/>
                    <a:p>
                      <a:pPr algn="l" fontAlgn="b"/>
                      <a:r>
                        <a:rPr lang="en-US" sz="1100" b="0" i="0" u="none" strike="noStrike">
                          <a:effectLst/>
                          <a:latin typeface="Arial" panose="020B0604020202020204" pitchFamily="34" charset="0"/>
                        </a:rPr>
                        <a:t>Slope</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0,03486</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0,03135</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0,01682</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0,05643</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0,1113</a:t>
                      </a:r>
                    </a:p>
                  </a:txBody>
                  <a:tcPr marL="9161" marR="9161" marT="9161" marB="0" anchor="b">
                    <a:lnL>
                      <a:noFill/>
                    </a:lnL>
                    <a:lnR>
                      <a:noFill/>
                    </a:lnR>
                    <a:lnT>
                      <a:noFill/>
                    </a:lnT>
                    <a:lnB>
                      <a:noFill/>
                    </a:lnB>
                  </a:tcPr>
                </a:tc>
                <a:extLst>
                  <a:ext uri="{0D108BD9-81ED-4DB2-BD59-A6C34878D82A}">
                    <a16:rowId xmlns:a16="http://schemas.microsoft.com/office/drawing/2014/main" val="1881838136"/>
                  </a:ext>
                </a:extLst>
              </a:tr>
              <a:tr h="155732">
                <a:tc>
                  <a:txBody>
                    <a:bodyPr/>
                    <a:lstStyle/>
                    <a:p>
                      <a:pPr algn="l" fontAlgn="b"/>
                      <a:r>
                        <a:rPr lang="en-US" sz="1100" b="0" i="0" u="none" strike="noStrike">
                          <a:effectLst/>
                          <a:latin typeface="Arial" panose="020B0604020202020204" pitchFamily="34" charset="0"/>
                        </a:rPr>
                        <a:t>Y-intercept</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3,071</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2,796</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1,500</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5,033</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7,921</a:t>
                      </a:r>
                    </a:p>
                  </a:txBody>
                  <a:tcPr marL="9161" marR="9161" marT="9161" marB="0" anchor="b">
                    <a:lnL>
                      <a:noFill/>
                    </a:lnL>
                    <a:lnR>
                      <a:noFill/>
                    </a:lnR>
                    <a:lnT>
                      <a:noFill/>
                    </a:lnT>
                    <a:lnB>
                      <a:noFill/>
                    </a:lnB>
                  </a:tcPr>
                </a:tc>
                <a:extLst>
                  <a:ext uri="{0D108BD9-81ED-4DB2-BD59-A6C34878D82A}">
                    <a16:rowId xmlns:a16="http://schemas.microsoft.com/office/drawing/2014/main" val="2654417739"/>
                  </a:ext>
                </a:extLst>
              </a:tr>
              <a:tr h="155732">
                <a:tc>
                  <a:txBody>
                    <a:bodyPr/>
                    <a:lstStyle/>
                    <a:p>
                      <a:pPr algn="l"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extLst>
                  <a:ext uri="{0D108BD9-81ED-4DB2-BD59-A6C34878D82A}">
                    <a16:rowId xmlns:a16="http://schemas.microsoft.com/office/drawing/2014/main" val="2379195577"/>
                  </a:ext>
                </a:extLst>
              </a:tr>
              <a:tr h="155732">
                <a:tc>
                  <a:txBody>
                    <a:bodyPr/>
                    <a:lstStyle/>
                    <a:p>
                      <a:pPr algn="l" fontAlgn="b"/>
                      <a:r>
                        <a:rPr lang="en-US" sz="1100" b="0" i="0" u="none" strike="noStrike">
                          <a:effectLst/>
                          <a:latin typeface="Arial" panose="020B0604020202020204" pitchFamily="34" charset="0"/>
                        </a:rPr>
                        <a:t>95% Confidence Intervals</a:t>
                      </a: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extLst>
                  <a:ext uri="{0D108BD9-81ED-4DB2-BD59-A6C34878D82A}">
                    <a16:rowId xmlns:a16="http://schemas.microsoft.com/office/drawing/2014/main" val="389817388"/>
                  </a:ext>
                </a:extLst>
              </a:tr>
              <a:tr h="155732">
                <a:tc>
                  <a:txBody>
                    <a:bodyPr/>
                    <a:lstStyle/>
                    <a:p>
                      <a:pPr algn="l" fontAlgn="b"/>
                      <a:r>
                        <a:rPr lang="en-US" sz="1100" b="0" i="0" u="none" strike="noStrike">
                          <a:effectLst/>
                          <a:latin typeface="Arial" panose="020B0604020202020204" pitchFamily="34" charset="0"/>
                        </a:rPr>
                        <a:t>Slope</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0,8873 to 1,045</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0,8776 to 1,026</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0,9401 to 1,020</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0,7947 to 1,062</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0,8025 to 1,511</a:t>
                      </a:r>
                    </a:p>
                  </a:txBody>
                  <a:tcPr marL="9161" marR="9161" marT="9161" marB="0" anchor="b">
                    <a:lnL>
                      <a:noFill/>
                    </a:lnL>
                    <a:lnR>
                      <a:noFill/>
                    </a:lnR>
                    <a:lnT>
                      <a:noFill/>
                    </a:lnT>
                    <a:lnB>
                      <a:noFill/>
                    </a:lnB>
                  </a:tcPr>
                </a:tc>
                <a:extLst>
                  <a:ext uri="{0D108BD9-81ED-4DB2-BD59-A6C34878D82A}">
                    <a16:rowId xmlns:a16="http://schemas.microsoft.com/office/drawing/2014/main" val="3629887881"/>
                  </a:ext>
                </a:extLst>
              </a:tr>
              <a:tr h="155732">
                <a:tc>
                  <a:txBody>
                    <a:bodyPr/>
                    <a:lstStyle/>
                    <a:p>
                      <a:pPr algn="l" fontAlgn="b"/>
                      <a:r>
                        <a:rPr lang="en-US" sz="1100" b="0" i="0" u="none" strike="noStrike">
                          <a:effectLst/>
                          <a:latin typeface="Arial" panose="020B0604020202020204" pitchFamily="34" charset="0"/>
                        </a:rPr>
                        <a:t>Y-intercept</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-5,135 to 8,760</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-3,541 to 9,684</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-3,024 to 4,070</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-8,671 to 15,13</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-36,57 to 13,84</a:t>
                      </a:r>
                    </a:p>
                  </a:txBody>
                  <a:tcPr marL="9161" marR="9161" marT="9161" marB="0" anchor="b">
                    <a:lnL>
                      <a:noFill/>
                    </a:lnL>
                    <a:lnR>
                      <a:noFill/>
                    </a:lnR>
                    <a:lnT>
                      <a:noFill/>
                    </a:lnT>
                    <a:lnB>
                      <a:noFill/>
                    </a:lnB>
                  </a:tcPr>
                </a:tc>
                <a:extLst>
                  <a:ext uri="{0D108BD9-81ED-4DB2-BD59-A6C34878D82A}">
                    <a16:rowId xmlns:a16="http://schemas.microsoft.com/office/drawing/2014/main" val="2116220754"/>
                  </a:ext>
                </a:extLst>
              </a:tr>
              <a:tr h="155732">
                <a:tc>
                  <a:txBody>
                    <a:bodyPr/>
                    <a:lstStyle/>
                    <a:p>
                      <a:pPr algn="l" fontAlgn="b"/>
                      <a:r>
                        <a:rPr lang="en-US" sz="1100" b="0" i="0" u="none" strike="noStrike">
                          <a:effectLst/>
                          <a:latin typeface="Arial" panose="020B0604020202020204" pitchFamily="34" charset="0"/>
                        </a:rPr>
                        <a:t>X-intercept</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-9,852 to 4,924</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-11,01 to 3,459</a:t>
                      </a:r>
                    </a:p>
                  </a:txBody>
                  <a:tcPr marL="9161" marR="9161" marT="9161" marB="0" anchor="b">
                    <a:lnL>
                      <a:noFill/>
                    </a:lnL>
                    <a:lnR>
                      <a:noFill/>
                    </a:lnR>
                    <a:lnT>
                      <a:noFill/>
                    </a:lnT>
                    <a:lnB>
                      <a:noFill/>
                    </a:lnB>
                  </a:tcPr>
                </a:tc>
                <a:tc>
                  <a:txBody>
                    <a:bodyPr/>
                    <a:lstStyle/>
                    <a:p>
                      <a:pPr algn="r" fontAlgn="b"/>
                      <a:r>
                        <a:rPr lang="en-US" sz="1100" b="0" i="0" u="none" strike="noStrike" dirty="0">
                          <a:effectLst/>
                          <a:latin typeface="Arial" panose="020B0604020202020204" pitchFamily="34" charset="0"/>
                        </a:rPr>
                        <a:t>-4,324 to 2,969</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-18,97 to 8,201</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-17,15 to 24,35</a:t>
                      </a:r>
                    </a:p>
                  </a:txBody>
                  <a:tcPr marL="9161" marR="9161" marT="9161" marB="0" anchor="b">
                    <a:lnL>
                      <a:noFill/>
                    </a:lnL>
                    <a:lnR>
                      <a:noFill/>
                    </a:lnR>
                    <a:lnT>
                      <a:noFill/>
                    </a:lnT>
                    <a:lnB>
                      <a:noFill/>
                    </a:lnB>
                  </a:tcPr>
                </a:tc>
                <a:extLst>
                  <a:ext uri="{0D108BD9-81ED-4DB2-BD59-A6C34878D82A}">
                    <a16:rowId xmlns:a16="http://schemas.microsoft.com/office/drawing/2014/main" val="1059813737"/>
                  </a:ext>
                </a:extLst>
              </a:tr>
              <a:tr h="155732">
                <a:tc>
                  <a:txBody>
                    <a:bodyPr/>
                    <a:lstStyle/>
                    <a:p>
                      <a:pPr algn="l"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extLst>
                  <a:ext uri="{0D108BD9-81ED-4DB2-BD59-A6C34878D82A}">
                    <a16:rowId xmlns:a16="http://schemas.microsoft.com/office/drawing/2014/main" val="3100888708"/>
                  </a:ext>
                </a:extLst>
              </a:tr>
              <a:tr h="155732">
                <a:tc>
                  <a:txBody>
                    <a:bodyPr/>
                    <a:lstStyle/>
                    <a:p>
                      <a:pPr algn="l" fontAlgn="b"/>
                      <a:r>
                        <a:rPr lang="en-US" sz="1100" b="0" i="0" u="none" strike="noStrike">
                          <a:effectLst/>
                          <a:latin typeface="Arial" panose="020B0604020202020204" pitchFamily="34" charset="0"/>
                        </a:rPr>
                        <a:t>Goodness of Fit</a:t>
                      </a: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extLst>
                  <a:ext uri="{0D108BD9-81ED-4DB2-BD59-A6C34878D82A}">
                    <a16:rowId xmlns:a16="http://schemas.microsoft.com/office/drawing/2014/main" val="1736768648"/>
                  </a:ext>
                </a:extLst>
              </a:tr>
              <a:tr h="155732">
                <a:tc>
                  <a:txBody>
                    <a:bodyPr/>
                    <a:lstStyle/>
                    <a:p>
                      <a:pPr algn="l" fontAlgn="b"/>
                      <a:r>
                        <a:rPr lang="en-US" sz="1100" b="0" i="0" u="none" strike="noStrike">
                          <a:effectLst/>
                          <a:latin typeface="Arial" panose="020B0604020202020204" pitchFamily="34" charset="0"/>
                        </a:rPr>
                        <a:t>R square</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0,9884</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0,9925</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0,9979</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0,9748</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0,9730</a:t>
                      </a:r>
                    </a:p>
                  </a:txBody>
                  <a:tcPr marL="9161" marR="9161" marT="9161" marB="0" anchor="b">
                    <a:lnL>
                      <a:noFill/>
                    </a:lnL>
                    <a:lnR>
                      <a:noFill/>
                    </a:lnR>
                    <a:lnT>
                      <a:noFill/>
                    </a:lnT>
                    <a:lnB>
                      <a:noFill/>
                    </a:lnB>
                  </a:tcPr>
                </a:tc>
                <a:extLst>
                  <a:ext uri="{0D108BD9-81ED-4DB2-BD59-A6C34878D82A}">
                    <a16:rowId xmlns:a16="http://schemas.microsoft.com/office/drawing/2014/main" val="2591603802"/>
                  </a:ext>
                </a:extLst>
              </a:tr>
              <a:tr h="155732">
                <a:tc>
                  <a:txBody>
                    <a:bodyPr/>
                    <a:lstStyle/>
                    <a:p>
                      <a:pPr algn="l" fontAlgn="b"/>
                      <a:r>
                        <a:rPr lang="en-US" sz="1100" b="0" i="0" u="none" strike="noStrike">
                          <a:effectLst/>
                          <a:latin typeface="Arial" panose="020B0604020202020204" pitchFamily="34" charset="0"/>
                        </a:rPr>
                        <a:t>Sy.x</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2,307</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1,984</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1,064</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3,572</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3,206</a:t>
                      </a:r>
                    </a:p>
                  </a:txBody>
                  <a:tcPr marL="9161" marR="9161" marT="9161" marB="0" anchor="b">
                    <a:lnL>
                      <a:noFill/>
                    </a:lnL>
                    <a:lnR>
                      <a:noFill/>
                    </a:lnR>
                    <a:lnT>
                      <a:noFill/>
                    </a:lnT>
                    <a:lnB>
                      <a:noFill/>
                    </a:lnB>
                  </a:tcPr>
                </a:tc>
                <a:extLst>
                  <a:ext uri="{0D108BD9-81ED-4DB2-BD59-A6C34878D82A}">
                    <a16:rowId xmlns:a16="http://schemas.microsoft.com/office/drawing/2014/main" val="2069565039"/>
                  </a:ext>
                </a:extLst>
              </a:tr>
              <a:tr h="155732">
                <a:tc>
                  <a:txBody>
                    <a:bodyPr/>
                    <a:lstStyle/>
                    <a:p>
                      <a:pPr algn="l"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extLst>
                  <a:ext uri="{0D108BD9-81ED-4DB2-BD59-A6C34878D82A}">
                    <a16:rowId xmlns:a16="http://schemas.microsoft.com/office/drawing/2014/main" val="265350904"/>
                  </a:ext>
                </a:extLst>
              </a:tr>
              <a:tr h="155732">
                <a:tc>
                  <a:txBody>
                    <a:bodyPr/>
                    <a:lstStyle/>
                    <a:p>
                      <a:pPr algn="l" fontAlgn="b"/>
                      <a:r>
                        <a:rPr lang="en-US" sz="1100" b="0" i="0" u="none" strike="noStrike">
                          <a:effectLst/>
                          <a:latin typeface="Arial" panose="020B0604020202020204" pitchFamily="34" charset="0"/>
                        </a:rPr>
                        <a:t>Is slope significantly non-zero?</a:t>
                      </a: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extLst>
                  <a:ext uri="{0D108BD9-81ED-4DB2-BD59-A6C34878D82A}">
                    <a16:rowId xmlns:a16="http://schemas.microsoft.com/office/drawing/2014/main" val="2699159958"/>
                  </a:ext>
                </a:extLst>
              </a:tr>
              <a:tr h="155732">
                <a:tc>
                  <a:txBody>
                    <a:bodyPr/>
                    <a:lstStyle/>
                    <a:p>
                      <a:pPr algn="l" fontAlgn="b"/>
                      <a:r>
                        <a:rPr lang="en-US" sz="1100" b="0" i="0" u="none" strike="noStrike">
                          <a:effectLst/>
                          <a:latin typeface="Arial" panose="020B0604020202020204" pitchFamily="34" charset="0"/>
                        </a:rPr>
                        <a:t>F</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768,2</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921,7</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3395</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270,5</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108,0</a:t>
                      </a:r>
                    </a:p>
                  </a:txBody>
                  <a:tcPr marL="9161" marR="9161" marT="9161" marB="0" anchor="b">
                    <a:lnL>
                      <a:noFill/>
                    </a:lnL>
                    <a:lnR>
                      <a:noFill/>
                    </a:lnR>
                    <a:lnT>
                      <a:noFill/>
                    </a:lnT>
                    <a:lnB>
                      <a:noFill/>
                    </a:lnB>
                  </a:tcPr>
                </a:tc>
                <a:extLst>
                  <a:ext uri="{0D108BD9-81ED-4DB2-BD59-A6C34878D82A}">
                    <a16:rowId xmlns:a16="http://schemas.microsoft.com/office/drawing/2014/main" val="394771649"/>
                  </a:ext>
                </a:extLst>
              </a:tr>
              <a:tr h="155732">
                <a:tc>
                  <a:txBody>
                    <a:bodyPr/>
                    <a:lstStyle/>
                    <a:p>
                      <a:pPr algn="l" fontAlgn="b"/>
                      <a:r>
                        <a:rPr lang="en-US" sz="1100" b="0" i="0" u="none" strike="noStrike">
                          <a:effectLst/>
                          <a:latin typeface="Arial" panose="020B0604020202020204" pitchFamily="34" charset="0"/>
                        </a:rPr>
                        <a:t>DFn, DFd</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1, 9</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1, 7</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1, 7</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1, 7</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1, 3</a:t>
                      </a:r>
                    </a:p>
                  </a:txBody>
                  <a:tcPr marL="9161" marR="9161" marT="9161" marB="0" anchor="b">
                    <a:lnL>
                      <a:noFill/>
                    </a:lnL>
                    <a:lnR>
                      <a:noFill/>
                    </a:lnR>
                    <a:lnT>
                      <a:noFill/>
                    </a:lnT>
                    <a:lnB>
                      <a:noFill/>
                    </a:lnB>
                  </a:tcPr>
                </a:tc>
                <a:extLst>
                  <a:ext uri="{0D108BD9-81ED-4DB2-BD59-A6C34878D82A}">
                    <a16:rowId xmlns:a16="http://schemas.microsoft.com/office/drawing/2014/main" val="3600326182"/>
                  </a:ext>
                </a:extLst>
              </a:tr>
              <a:tr h="155732">
                <a:tc>
                  <a:txBody>
                    <a:bodyPr/>
                    <a:lstStyle/>
                    <a:p>
                      <a:pPr algn="l" fontAlgn="b"/>
                      <a:r>
                        <a:rPr lang="en-US" sz="1100" b="0" i="0" u="none" strike="noStrike">
                          <a:effectLst/>
                          <a:latin typeface="Arial" panose="020B0604020202020204" pitchFamily="34" charset="0"/>
                        </a:rPr>
                        <a:t>P value</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&lt;0,0001</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&lt;0,0001</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&lt;0,0001</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&lt;0,0001</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0,0019</a:t>
                      </a:r>
                    </a:p>
                  </a:txBody>
                  <a:tcPr marL="9161" marR="9161" marT="9161" marB="0" anchor="b">
                    <a:lnL>
                      <a:noFill/>
                    </a:lnL>
                    <a:lnR>
                      <a:noFill/>
                    </a:lnR>
                    <a:lnT>
                      <a:noFill/>
                    </a:lnT>
                    <a:lnB>
                      <a:noFill/>
                    </a:lnB>
                  </a:tcPr>
                </a:tc>
                <a:extLst>
                  <a:ext uri="{0D108BD9-81ED-4DB2-BD59-A6C34878D82A}">
                    <a16:rowId xmlns:a16="http://schemas.microsoft.com/office/drawing/2014/main" val="4176054768"/>
                  </a:ext>
                </a:extLst>
              </a:tr>
              <a:tr h="155732">
                <a:tc>
                  <a:txBody>
                    <a:bodyPr/>
                    <a:lstStyle/>
                    <a:p>
                      <a:pPr algn="l" fontAlgn="b"/>
                      <a:r>
                        <a:rPr lang="en-US" sz="1100" b="0" i="0" u="none" strike="noStrike">
                          <a:effectLst/>
                          <a:latin typeface="Arial" panose="020B0604020202020204" pitchFamily="34" charset="0"/>
                        </a:rPr>
                        <a:t>Deviation from zero?</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Significant</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Significant</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Significant</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Significant</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Significant</a:t>
                      </a:r>
                    </a:p>
                  </a:txBody>
                  <a:tcPr marL="9161" marR="9161" marT="9161" marB="0" anchor="b">
                    <a:lnL>
                      <a:noFill/>
                    </a:lnL>
                    <a:lnR>
                      <a:noFill/>
                    </a:lnR>
                    <a:lnT>
                      <a:noFill/>
                    </a:lnT>
                    <a:lnB>
                      <a:noFill/>
                    </a:lnB>
                  </a:tcPr>
                </a:tc>
                <a:extLst>
                  <a:ext uri="{0D108BD9-81ED-4DB2-BD59-A6C34878D82A}">
                    <a16:rowId xmlns:a16="http://schemas.microsoft.com/office/drawing/2014/main" val="93225228"/>
                  </a:ext>
                </a:extLst>
              </a:tr>
              <a:tr h="155732">
                <a:tc>
                  <a:txBody>
                    <a:bodyPr/>
                    <a:lstStyle/>
                    <a:p>
                      <a:pPr algn="l"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tc>
                  <a:txBody>
                    <a:bodyPr/>
                    <a:lstStyle/>
                    <a:p>
                      <a:pPr algn="r" fontAlgn="b"/>
                      <a:endParaRPr lang="en-US" sz="1100" b="0" i="0" u="none" strike="noStrike">
                        <a:effectLst/>
                        <a:latin typeface="Arial" panose="020B0604020202020204" pitchFamily="34" charset="0"/>
                      </a:endParaRPr>
                    </a:p>
                  </a:txBody>
                  <a:tcPr marL="9161" marR="9161" marT="9161" marB="0" anchor="b">
                    <a:lnL>
                      <a:noFill/>
                    </a:lnL>
                    <a:lnR>
                      <a:noFill/>
                    </a:lnR>
                    <a:lnT>
                      <a:noFill/>
                    </a:lnT>
                    <a:lnB>
                      <a:noFill/>
                    </a:lnB>
                  </a:tcPr>
                </a:tc>
                <a:extLst>
                  <a:ext uri="{0D108BD9-81ED-4DB2-BD59-A6C34878D82A}">
                    <a16:rowId xmlns:a16="http://schemas.microsoft.com/office/drawing/2014/main" val="894168627"/>
                  </a:ext>
                </a:extLst>
              </a:tr>
              <a:tr h="302303">
                <a:tc>
                  <a:txBody>
                    <a:bodyPr/>
                    <a:lstStyle/>
                    <a:p>
                      <a:pPr algn="l" fontAlgn="b"/>
                      <a:r>
                        <a:rPr lang="en-US" sz="1100" b="0" i="0" u="none" strike="noStrike">
                          <a:effectLst/>
                          <a:latin typeface="Arial" panose="020B0604020202020204" pitchFamily="34" charset="0"/>
                        </a:rPr>
                        <a:t>Equation</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Y = 0,9662*X + 1,813</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Y = 0,9517*X + 3,072</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Y = 0,9799*X + 0,5229</a:t>
                      </a:r>
                    </a:p>
                  </a:txBody>
                  <a:tcPr marL="9161" marR="9161" marT="9161" marB="0" anchor="b">
                    <a:lnL>
                      <a:noFill/>
                    </a:lnL>
                    <a:lnR>
                      <a:noFill/>
                    </a:lnR>
                    <a:lnT>
                      <a:noFill/>
                    </a:lnT>
                    <a:lnB>
                      <a:noFill/>
                    </a:lnB>
                  </a:tcPr>
                </a:tc>
                <a:tc>
                  <a:txBody>
                    <a:bodyPr/>
                    <a:lstStyle/>
                    <a:p>
                      <a:pPr algn="r" fontAlgn="b"/>
                      <a:r>
                        <a:rPr lang="en-US" sz="1100" b="0" i="0" u="none" strike="noStrike">
                          <a:effectLst/>
                          <a:latin typeface="Arial" panose="020B0604020202020204" pitchFamily="34" charset="0"/>
                        </a:rPr>
                        <a:t>Y = 0,9281*X + 3,231</a:t>
                      </a:r>
                    </a:p>
                  </a:txBody>
                  <a:tcPr marL="9161" marR="9161" marT="9161" marB="0" anchor="b">
                    <a:lnL>
                      <a:noFill/>
                    </a:lnL>
                    <a:lnR>
                      <a:noFill/>
                    </a:lnR>
                    <a:lnT>
                      <a:noFill/>
                    </a:lnT>
                    <a:lnB>
                      <a:noFill/>
                    </a:lnB>
                  </a:tcPr>
                </a:tc>
                <a:tc>
                  <a:txBody>
                    <a:bodyPr/>
                    <a:lstStyle/>
                    <a:p>
                      <a:pPr algn="r" fontAlgn="b"/>
                      <a:r>
                        <a:rPr lang="en-US" sz="1100" b="0" i="0" u="none" strike="noStrike" dirty="0">
                          <a:effectLst/>
                          <a:latin typeface="Arial" panose="020B0604020202020204" pitchFamily="34" charset="0"/>
                        </a:rPr>
                        <a:t>Y = 1,157*X - 11,36</a:t>
                      </a:r>
                    </a:p>
                  </a:txBody>
                  <a:tcPr marL="9161" marR="9161" marT="9161" marB="0" anchor="b">
                    <a:lnL>
                      <a:noFill/>
                    </a:lnL>
                    <a:lnR>
                      <a:noFill/>
                    </a:lnR>
                    <a:lnT>
                      <a:noFill/>
                    </a:lnT>
                    <a:lnB>
                      <a:noFill/>
                    </a:lnB>
                  </a:tcPr>
                </a:tc>
                <a:extLst>
                  <a:ext uri="{0D108BD9-81ED-4DB2-BD59-A6C34878D82A}">
                    <a16:rowId xmlns:a16="http://schemas.microsoft.com/office/drawing/2014/main" val="2672575040"/>
                  </a:ext>
                </a:extLst>
              </a:tr>
            </a:tbl>
          </a:graphicData>
        </a:graphic>
      </p:graphicFrame>
      <p:graphicFrame>
        <p:nvGraphicFramePr>
          <p:cNvPr id="5" name="Objeto 4">
            <a:extLst>
              <a:ext uri="{FF2B5EF4-FFF2-40B4-BE49-F238E27FC236}">
                <a16:creationId xmlns:a16="http://schemas.microsoft.com/office/drawing/2014/main" id="{0D20D19F-A2E7-6207-648A-9815B8B9EB4C}"/>
              </a:ext>
            </a:extLst>
          </p:cNvPr>
          <p:cNvGraphicFramePr>
            <a:graphicFrameLocks noChangeAspect="1"/>
          </p:cNvGraphicFramePr>
          <p:nvPr/>
        </p:nvGraphicFramePr>
        <p:xfrm>
          <a:off x="0" y="263236"/>
          <a:ext cx="4439652" cy="4296732"/>
        </p:xfrm>
        <a:graphic>
          <a:graphicData uri="http://schemas.openxmlformats.org/presentationml/2006/ole">
            <mc:AlternateContent xmlns:mc="http://schemas.openxmlformats.org/markup-compatibility/2006">
              <mc:Choice xmlns:v="urn:schemas-microsoft-com:vml" Requires="v">
                <p:oleObj name="Prism 8" r:id="rId2" imgW="3846610" imgH="3723272" progId="Prism8.Document">
                  <p:embed/>
                </p:oleObj>
              </mc:Choice>
              <mc:Fallback>
                <p:oleObj name="Prism 8" r:id="rId2" imgW="3846610" imgH="3723272" progId="Prism8.Document">
                  <p:embed/>
                  <p:pic>
                    <p:nvPicPr>
                      <p:cNvPr id="5" name="Objeto 4">
                        <a:extLst>
                          <a:ext uri="{FF2B5EF4-FFF2-40B4-BE49-F238E27FC236}">
                            <a16:creationId xmlns:a16="http://schemas.microsoft.com/office/drawing/2014/main" id="{0D20D19F-A2E7-6207-648A-9815B8B9EB4C}"/>
                          </a:ext>
                        </a:extLst>
                      </p:cNvPr>
                      <p:cNvPicPr/>
                      <p:nvPr/>
                    </p:nvPicPr>
                    <p:blipFill>
                      <a:blip r:embed="rId3"/>
                      <a:stretch>
                        <a:fillRect/>
                      </a:stretch>
                    </p:blipFill>
                    <p:spPr>
                      <a:xfrm>
                        <a:off x="0" y="263236"/>
                        <a:ext cx="4439652" cy="4296732"/>
                      </a:xfrm>
                      <a:prstGeom prst="rect">
                        <a:avLst/>
                      </a:prstGeom>
                    </p:spPr>
                  </p:pic>
                </p:oleObj>
              </mc:Fallback>
            </mc:AlternateContent>
          </a:graphicData>
        </a:graphic>
      </p:graphicFrame>
      <p:cxnSp>
        <p:nvCxnSpPr>
          <p:cNvPr id="7" name="Conector recto 6">
            <a:extLst>
              <a:ext uri="{FF2B5EF4-FFF2-40B4-BE49-F238E27FC236}">
                <a16:creationId xmlns:a16="http://schemas.microsoft.com/office/drawing/2014/main" id="{70053BDB-A691-B619-D484-CE2218FECE94}"/>
              </a:ext>
            </a:extLst>
          </p:cNvPr>
          <p:cNvCxnSpPr/>
          <p:nvPr/>
        </p:nvCxnSpPr>
        <p:spPr>
          <a:xfrm>
            <a:off x="822158" y="2391549"/>
            <a:ext cx="2310063" cy="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8" name="Conector recto 7">
            <a:extLst>
              <a:ext uri="{FF2B5EF4-FFF2-40B4-BE49-F238E27FC236}">
                <a16:creationId xmlns:a16="http://schemas.microsoft.com/office/drawing/2014/main" id="{C3107CCD-0F01-339F-BDDF-5786AA945D73}"/>
              </a:ext>
            </a:extLst>
          </p:cNvPr>
          <p:cNvCxnSpPr>
            <a:cxnSpLocks/>
          </p:cNvCxnSpPr>
          <p:nvPr/>
        </p:nvCxnSpPr>
        <p:spPr>
          <a:xfrm flipV="1">
            <a:off x="2378243" y="1431758"/>
            <a:ext cx="0" cy="1997242"/>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1" name="CuadroTexto 10">
            <a:extLst>
              <a:ext uri="{FF2B5EF4-FFF2-40B4-BE49-F238E27FC236}">
                <a16:creationId xmlns:a16="http://schemas.microsoft.com/office/drawing/2014/main" id="{81A584E3-6324-6A31-5349-54B814379955}"/>
              </a:ext>
            </a:extLst>
          </p:cNvPr>
          <p:cNvSpPr txBox="1"/>
          <p:nvPr/>
        </p:nvSpPr>
        <p:spPr>
          <a:xfrm>
            <a:off x="112294" y="5426242"/>
            <a:ext cx="11967411" cy="1200329"/>
          </a:xfrm>
          <a:prstGeom prst="rect">
            <a:avLst/>
          </a:prstGeom>
          <a:noFill/>
          <a:ln w="25400">
            <a:solidFill>
              <a:schemeClr val="tx1"/>
            </a:solidFill>
          </a:ln>
        </p:spPr>
        <p:txBody>
          <a:bodyPr wrap="square" rtlCol="0">
            <a:spAutoFit/>
          </a:bodyPr>
          <a:lstStyle/>
          <a:p>
            <a:pPr algn="ctr"/>
            <a:r>
              <a:rPr lang="en-US" dirty="0">
                <a:latin typeface="Arial" panose="020B0604020202020204" pitchFamily="34" charset="0"/>
                <a:cs typeface="Arial" panose="020B0604020202020204" pitchFamily="34" charset="0"/>
              </a:rPr>
              <a:t>The occurrence of first flowering duration was compared considered NUJET as a reference genotype. In general, except for the E93 genotype (where the number of data was lower than the others – See above the reasons) in which the slope was higher than 1 (i.e. was earlier at first flowering than the rest). In the rest of the genotypes the slopes were lower than 1 without significant differences in the intercept values (see confidence interval). </a:t>
            </a:r>
          </a:p>
        </p:txBody>
      </p:sp>
      <p:sp>
        <p:nvSpPr>
          <p:cNvPr id="2" name="CuadroTexto 1">
            <a:extLst>
              <a:ext uri="{FF2B5EF4-FFF2-40B4-BE49-F238E27FC236}">
                <a16:creationId xmlns:a16="http://schemas.microsoft.com/office/drawing/2014/main" id="{CFA6B734-894A-79E0-F221-67AE933D4A09}"/>
              </a:ext>
            </a:extLst>
          </p:cNvPr>
          <p:cNvSpPr txBox="1"/>
          <p:nvPr/>
        </p:nvSpPr>
        <p:spPr>
          <a:xfrm>
            <a:off x="147354" y="596"/>
            <a:ext cx="4612609" cy="400110"/>
          </a:xfrm>
          <a:prstGeom prst="rect">
            <a:avLst/>
          </a:prstGeom>
          <a:noFill/>
        </p:spPr>
        <p:txBody>
          <a:bodyPr wrap="none" rtlCol="0">
            <a:spAutoFit/>
          </a:bodyPr>
          <a:lstStyle/>
          <a:p>
            <a:r>
              <a:rPr lang="es-AR" sz="2000" dirty="0">
                <a:latin typeface="Arial" panose="020B0604020202020204" pitchFamily="34" charset="0"/>
                <a:cs typeface="Arial" panose="020B0604020202020204" pitchFamily="34" charset="0"/>
              </a:rPr>
              <a:t>COMPARISON AMONG GENOTYPES</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82226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a:extLst>
              <a:ext uri="{FF2B5EF4-FFF2-40B4-BE49-F238E27FC236}">
                <a16:creationId xmlns:a16="http://schemas.microsoft.com/office/drawing/2014/main" id="{CA288DD1-7B56-FD4D-FDF7-AC3278E63A1E}"/>
              </a:ext>
            </a:extLst>
          </p:cNvPr>
          <p:cNvGraphicFramePr>
            <a:graphicFrameLocks noChangeAspect="1"/>
          </p:cNvGraphicFramePr>
          <p:nvPr/>
        </p:nvGraphicFramePr>
        <p:xfrm>
          <a:off x="7739543" y="521527"/>
          <a:ext cx="4331754" cy="5705172"/>
        </p:xfrm>
        <a:graphic>
          <a:graphicData uri="http://schemas.openxmlformats.org/presentationml/2006/ole">
            <mc:AlternateContent xmlns:mc="http://schemas.openxmlformats.org/markup-compatibility/2006">
              <mc:Choice xmlns:v="urn:schemas-microsoft-com:vml" Requires="v">
                <p:oleObj name="Prism 8" r:id="rId2" imgW="2570289" imgH="3741640" progId="Prism8.Document">
                  <p:embed/>
                </p:oleObj>
              </mc:Choice>
              <mc:Fallback>
                <p:oleObj name="Prism 8" r:id="rId2" imgW="2570289" imgH="3741640" progId="Prism8.Document">
                  <p:embed/>
                  <p:pic>
                    <p:nvPicPr>
                      <p:cNvPr id="2" name="Objeto 1">
                        <a:extLst>
                          <a:ext uri="{FF2B5EF4-FFF2-40B4-BE49-F238E27FC236}">
                            <a16:creationId xmlns:a16="http://schemas.microsoft.com/office/drawing/2014/main" id="{CA288DD1-7B56-FD4D-FDF7-AC3278E63A1E}"/>
                          </a:ext>
                        </a:extLst>
                      </p:cNvPr>
                      <p:cNvPicPr/>
                      <p:nvPr/>
                    </p:nvPicPr>
                    <p:blipFill>
                      <a:blip r:embed="rId3"/>
                      <a:stretch>
                        <a:fillRect/>
                      </a:stretch>
                    </p:blipFill>
                    <p:spPr>
                      <a:xfrm>
                        <a:off x="7739543" y="521527"/>
                        <a:ext cx="4331754" cy="5705172"/>
                      </a:xfrm>
                      <a:prstGeom prst="rect">
                        <a:avLst/>
                      </a:prstGeom>
                    </p:spPr>
                  </p:pic>
                </p:oleObj>
              </mc:Fallback>
            </mc:AlternateContent>
          </a:graphicData>
        </a:graphic>
      </p:graphicFrame>
      <p:graphicFrame>
        <p:nvGraphicFramePr>
          <p:cNvPr id="3" name="Objeto 2">
            <a:extLst>
              <a:ext uri="{FF2B5EF4-FFF2-40B4-BE49-F238E27FC236}">
                <a16:creationId xmlns:a16="http://schemas.microsoft.com/office/drawing/2014/main" id="{6A1215C4-4AE2-30DE-A613-AE550357901D}"/>
              </a:ext>
            </a:extLst>
          </p:cNvPr>
          <p:cNvGraphicFramePr>
            <a:graphicFrameLocks noChangeAspect="1"/>
          </p:cNvGraphicFramePr>
          <p:nvPr/>
        </p:nvGraphicFramePr>
        <p:xfrm>
          <a:off x="-112294" y="877748"/>
          <a:ext cx="4243136" cy="5705172"/>
        </p:xfrm>
        <a:graphic>
          <a:graphicData uri="http://schemas.openxmlformats.org/presentationml/2006/ole">
            <mc:AlternateContent xmlns:mc="http://schemas.openxmlformats.org/markup-compatibility/2006">
              <mc:Choice xmlns:v="urn:schemas-microsoft-com:vml" Requires="v">
                <p:oleObj name="Prism 8" r:id="rId4" imgW="2497181" imgH="3357356" progId="Prism8.Document">
                  <p:embed/>
                </p:oleObj>
              </mc:Choice>
              <mc:Fallback>
                <p:oleObj name="Prism 8" r:id="rId4" imgW="2497181" imgH="3357356" progId="Prism8.Document">
                  <p:embed/>
                  <p:pic>
                    <p:nvPicPr>
                      <p:cNvPr id="3" name="Objeto 2">
                        <a:extLst>
                          <a:ext uri="{FF2B5EF4-FFF2-40B4-BE49-F238E27FC236}">
                            <a16:creationId xmlns:a16="http://schemas.microsoft.com/office/drawing/2014/main" id="{6A1215C4-4AE2-30DE-A613-AE550357901D}"/>
                          </a:ext>
                        </a:extLst>
                      </p:cNvPr>
                      <p:cNvPicPr/>
                      <p:nvPr/>
                    </p:nvPicPr>
                    <p:blipFill>
                      <a:blip r:embed="rId5"/>
                      <a:stretch>
                        <a:fillRect/>
                      </a:stretch>
                    </p:blipFill>
                    <p:spPr>
                      <a:xfrm>
                        <a:off x="-112294" y="877748"/>
                        <a:ext cx="4243136" cy="5705172"/>
                      </a:xfrm>
                      <a:prstGeom prst="rect">
                        <a:avLst/>
                      </a:prstGeom>
                    </p:spPr>
                  </p:pic>
                </p:oleObj>
              </mc:Fallback>
            </mc:AlternateContent>
          </a:graphicData>
        </a:graphic>
      </p:graphicFrame>
      <p:sp>
        <p:nvSpPr>
          <p:cNvPr id="4" name="CuadroTexto 3">
            <a:extLst>
              <a:ext uri="{FF2B5EF4-FFF2-40B4-BE49-F238E27FC236}">
                <a16:creationId xmlns:a16="http://schemas.microsoft.com/office/drawing/2014/main" id="{C0F21F1B-F8A9-9613-6003-9C28D9B8A8CB}"/>
              </a:ext>
            </a:extLst>
          </p:cNvPr>
          <p:cNvSpPr txBox="1"/>
          <p:nvPr/>
        </p:nvSpPr>
        <p:spPr>
          <a:xfrm>
            <a:off x="4066287" y="1191177"/>
            <a:ext cx="3737811" cy="5078313"/>
          </a:xfrm>
          <a:prstGeom prst="rect">
            <a:avLst/>
          </a:prstGeom>
          <a:noFill/>
          <a:ln w="25400">
            <a:solidFill>
              <a:schemeClr val="tx1"/>
            </a:solidFill>
          </a:ln>
        </p:spPr>
        <p:txBody>
          <a:bodyPr wrap="square" rtlCol="0">
            <a:spAutoFit/>
          </a:bodyPr>
          <a:lstStyle/>
          <a:p>
            <a:pPr algn="ctr"/>
            <a:r>
              <a:rPr lang="en-US" dirty="0">
                <a:latin typeface="Arial" panose="020B0604020202020204" pitchFamily="34" charset="0"/>
                <a:cs typeface="Arial" panose="020B0604020202020204" pitchFamily="34" charset="0"/>
              </a:rPr>
              <a:t>The differences in the occurrence of V4 and first flowering were compared using as a refences </a:t>
            </a:r>
            <a:r>
              <a:rPr lang="en-US" dirty="0" err="1">
                <a:latin typeface="Arial" panose="020B0604020202020204" pitchFamily="34" charset="0"/>
                <a:cs typeface="Arial" panose="020B0604020202020204" pitchFamily="34" charset="0"/>
              </a:rPr>
              <a:t>Nujet</a:t>
            </a:r>
            <a:r>
              <a:rPr lang="en-US" dirty="0">
                <a:latin typeface="Arial" panose="020B0604020202020204" pitchFamily="34" charset="0"/>
                <a:cs typeface="Arial" panose="020B0604020202020204" pitchFamily="34" charset="0"/>
              </a:rPr>
              <a:t>. In the case of V4 Avanza, E68 and E87 showed in all sowing dates similar or shorter durations than </a:t>
            </a:r>
            <a:r>
              <a:rPr lang="en-US" dirty="0" err="1">
                <a:latin typeface="Arial" panose="020B0604020202020204" pitchFamily="34" charset="0"/>
                <a:cs typeface="Arial" panose="020B0604020202020204" pitchFamily="34" charset="0"/>
              </a:rPr>
              <a:t>Nujet</a:t>
            </a:r>
            <a:r>
              <a:rPr lang="en-US" dirty="0">
                <a:latin typeface="Arial" panose="020B0604020202020204" pitchFamily="34" charset="0"/>
                <a:cs typeface="Arial" panose="020B0604020202020204" pitchFamily="34" charset="0"/>
              </a:rPr>
              <a:t> (Differences were from 0 to 3 days shorter). E63 and E93 were longer of shorter than </a:t>
            </a:r>
            <a:r>
              <a:rPr lang="en-US" dirty="0" err="1">
                <a:latin typeface="Arial" panose="020B0604020202020204" pitchFamily="34" charset="0"/>
                <a:cs typeface="Arial" panose="020B0604020202020204" pitchFamily="34" charset="0"/>
              </a:rPr>
              <a:t>Nujet</a:t>
            </a:r>
            <a:r>
              <a:rPr lang="en-US" dirty="0">
                <a:latin typeface="Arial" panose="020B0604020202020204" pitchFamily="34" charset="0"/>
                <a:cs typeface="Arial" panose="020B0604020202020204" pitchFamily="34" charset="0"/>
              </a:rPr>
              <a:t> depending on the sowing date.</a:t>
            </a:r>
          </a:p>
          <a:p>
            <a:pPr algn="ctr"/>
            <a:endParaRPr lang="en-US" dirty="0">
              <a:latin typeface="Arial" panose="020B0604020202020204" pitchFamily="34" charset="0"/>
              <a:cs typeface="Arial" panose="020B0604020202020204" pitchFamily="34" charset="0"/>
            </a:endParaRPr>
          </a:p>
          <a:p>
            <a:pPr algn="ctr"/>
            <a:r>
              <a:rPr lang="en-US" dirty="0">
                <a:latin typeface="Arial" panose="020B0604020202020204" pitchFamily="34" charset="0"/>
                <a:cs typeface="Arial" panose="020B0604020202020204" pitchFamily="34" charset="0"/>
              </a:rPr>
              <a:t>For First flowering, Avanza and E93 showed shorter or longer duration than </a:t>
            </a:r>
            <a:r>
              <a:rPr lang="en-US" dirty="0" err="1">
                <a:latin typeface="Arial" panose="020B0604020202020204" pitchFamily="34" charset="0"/>
                <a:cs typeface="Arial" panose="020B0604020202020204" pitchFamily="34" charset="0"/>
              </a:rPr>
              <a:t>Nujet</a:t>
            </a:r>
            <a:r>
              <a:rPr lang="en-US" dirty="0">
                <a:latin typeface="Arial" panose="020B0604020202020204" pitchFamily="34" charset="0"/>
                <a:cs typeface="Arial" panose="020B0604020202020204" pitchFamily="34" charset="0"/>
              </a:rPr>
              <a:t> (±5 days) depending on the sowing date. The rest of the genotypes showed null or shorter duration up to 7 days respect to </a:t>
            </a:r>
            <a:r>
              <a:rPr lang="en-US" dirty="0" err="1">
                <a:latin typeface="Arial" panose="020B0604020202020204" pitchFamily="34" charset="0"/>
                <a:cs typeface="Arial" panose="020B0604020202020204" pitchFamily="34" charset="0"/>
              </a:rPr>
              <a:t>Nujet</a:t>
            </a:r>
            <a:r>
              <a:rPr lang="en-US" dirty="0">
                <a:latin typeface="Arial" panose="020B0604020202020204" pitchFamily="34" charset="0"/>
                <a:cs typeface="Arial" panose="020B0604020202020204" pitchFamily="34" charset="0"/>
              </a:rPr>
              <a:t>.  </a:t>
            </a:r>
          </a:p>
        </p:txBody>
      </p:sp>
      <p:sp>
        <p:nvSpPr>
          <p:cNvPr id="5" name="CuadroTexto 4">
            <a:extLst>
              <a:ext uri="{FF2B5EF4-FFF2-40B4-BE49-F238E27FC236}">
                <a16:creationId xmlns:a16="http://schemas.microsoft.com/office/drawing/2014/main" id="{5641C57A-2172-7F33-100A-731C1E0AED1B}"/>
              </a:ext>
            </a:extLst>
          </p:cNvPr>
          <p:cNvSpPr txBox="1"/>
          <p:nvPr/>
        </p:nvSpPr>
        <p:spPr>
          <a:xfrm>
            <a:off x="609658" y="130724"/>
            <a:ext cx="11207363" cy="461665"/>
          </a:xfrm>
          <a:prstGeom prst="rect">
            <a:avLst/>
          </a:prstGeom>
          <a:noFill/>
        </p:spPr>
        <p:txBody>
          <a:bodyPr wrap="none" rtlCol="0">
            <a:spAutoFit/>
          </a:bodyPr>
          <a:lstStyle/>
          <a:p>
            <a:r>
              <a:rPr lang="es-AR" sz="2400" b="1" u="sng" dirty="0">
                <a:latin typeface="Arial" panose="020B0604020202020204" pitchFamily="34" charset="0"/>
                <a:cs typeface="Arial" panose="020B0604020202020204" pitchFamily="34" charset="0"/>
              </a:rPr>
              <a:t>COMPARISON FOR V4 AND FIRST FLOWERING STAGES  AGAINST NUJET </a:t>
            </a:r>
            <a:endParaRPr lang="en-US" sz="2400"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64041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a:extLst>
              <a:ext uri="{FF2B5EF4-FFF2-40B4-BE49-F238E27FC236}">
                <a16:creationId xmlns:a16="http://schemas.microsoft.com/office/drawing/2014/main" id="{F1823C2D-0A9F-3F7F-C8E6-511AA755F8CD}"/>
              </a:ext>
            </a:extLst>
          </p:cNvPr>
          <p:cNvGraphicFramePr>
            <a:graphicFrameLocks noChangeAspect="1"/>
          </p:cNvGraphicFramePr>
          <p:nvPr/>
        </p:nvGraphicFramePr>
        <p:xfrm>
          <a:off x="168609" y="0"/>
          <a:ext cx="6970128" cy="6820470"/>
        </p:xfrm>
        <a:graphic>
          <a:graphicData uri="http://schemas.openxmlformats.org/presentationml/2006/ole">
            <mc:AlternateContent xmlns:mc="http://schemas.openxmlformats.org/markup-compatibility/2006">
              <mc:Choice xmlns:v="urn:schemas-microsoft-com:vml" Requires="v">
                <p:oleObj name="Prism 8" r:id="rId2" imgW="3992825" imgH="3906231" progId="Prism8.Document">
                  <p:embed/>
                </p:oleObj>
              </mc:Choice>
              <mc:Fallback>
                <p:oleObj name="Prism 8" r:id="rId2" imgW="3992825" imgH="3906231" progId="Prism8.Document">
                  <p:embed/>
                  <p:pic>
                    <p:nvPicPr>
                      <p:cNvPr id="2" name="Objeto 1">
                        <a:extLst>
                          <a:ext uri="{FF2B5EF4-FFF2-40B4-BE49-F238E27FC236}">
                            <a16:creationId xmlns:a16="http://schemas.microsoft.com/office/drawing/2014/main" id="{F1823C2D-0A9F-3F7F-C8E6-511AA755F8CD}"/>
                          </a:ext>
                        </a:extLst>
                      </p:cNvPr>
                      <p:cNvPicPr/>
                      <p:nvPr/>
                    </p:nvPicPr>
                    <p:blipFill>
                      <a:blip r:embed="rId3"/>
                      <a:stretch>
                        <a:fillRect/>
                      </a:stretch>
                    </p:blipFill>
                    <p:spPr>
                      <a:xfrm>
                        <a:off x="168609" y="0"/>
                        <a:ext cx="6970128" cy="6820470"/>
                      </a:xfrm>
                      <a:prstGeom prst="rect">
                        <a:avLst/>
                      </a:prstGeom>
                    </p:spPr>
                  </p:pic>
                </p:oleObj>
              </mc:Fallback>
            </mc:AlternateContent>
          </a:graphicData>
        </a:graphic>
      </p:graphicFrame>
      <p:sp>
        <p:nvSpPr>
          <p:cNvPr id="3" name="CuadroTexto 2">
            <a:extLst>
              <a:ext uri="{FF2B5EF4-FFF2-40B4-BE49-F238E27FC236}">
                <a16:creationId xmlns:a16="http://schemas.microsoft.com/office/drawing/2014/main" id="{6981D679-D1EA-2802-1493-11483A593FF3}"/>
              </a:ext>
            </a:extLst>
          </p:cNvPr>
          <p:cNvSpPr txBox="1"/>
          <p:nvPr/>
        </p:nvSpPr>
        <p:spPr>
          <a:xfrm>
            <a:off x="8101263" y="625642"/>
            <a:ext cx="3737811" cy="4801314"/>
          </a:xfrm>
          <a:prstGeom prst="rect">
            <a:avLst/>
          </a:prstGeom>
          <a:noFill/>
          <a:ln w="25400">
            <a:solidFill>
              <a:schemeClr val="tx1"/>
            </a:solidFill>
          </a:ln>
        </p:spPr>
        <p:txBody>
          <a:bodyPr wrap="square" rtlCol="0">
            <a:spAutoFit/>
          </a:bodyPr>
          <a:lstStyle/>
          <a:p>
            <a:pPr algn="ctr"/>
            <a:r>
              <a:rPr lang="en-US" dirty="0">
                <a:latin typeface="Arial" panose="020B0604020202020204" pitchFamily="34" charset="0"/>
                <a:cs typeface="Arial" panose="020B0604020202020204" pitchFamily="34" charset="0"/>
              </a:rPr>
              <a:t>Differences between V4 (Rosset) and first flowering stage range from 20 to 90 days. The differences started in 50 days in the earliest sowings and increased up to beginning of April reaching differences of ca. 90 days between both stages. From the middle of April differences were reduced up to middle of July (30 days).</a:t>
            </a:r>
          </a:p>
          <a:p>
            <a:pPr algn="ctr"/>
            <a:endParaRPr lang="en-US" dirty="0">
              <a:latin typeface="Arial" panose="020B0604020202020204" pitchFamily="34" charset="0"/>
              <a:cs typeface="Arial" panose="020B0604020202020204" pitchFamily="34" charset="0"/>
            </a:endParaRPr>
          </a:p>
          <a:p>
            <a:pPr algn="ctr"/>
            <a:r>
              <a:rPr lang="en-US" dirty="0">
                <a:latin typeface="Arial" panose="020B0604020202020204" pitchFamily="34" charset="0"/>
                <a:cs typeface="Arial" panose="020B0604020202020204" pitchFamily="34" charset="0"/>
              </a:rPr>
              <a:t>The rate of reduction from V4 to First flowering was similar in all genotypes i.e. around 3 days per day of delayed in sowing date from April to August. That rate ranged from -2,83 (E93) to -3,19 (E68).</a:t>
            </a:r>
          </a:p>
        </p:txBody>
      </p:sp>
      <p:sp>
        <p:nvSpPr>
          <p:cNvPr id="4" name="Rectángulo 3">
            <a:extLst>
              <a:ext uri="{FF2B5EF4-FFF2-40B4-BE49-F238E27FC236}">
                <a16:creationId xmlns:a16="http://schemas.microsoft.com/office/drawing/2014/main" id="{3C729172-38C3-8503-B589-2BA8DFCC814D}"/>
              </a:ext>
            </a:extLst>
          </p:cNvPr>
          <p:cNvSpPr/>
          <p:nvPr/>
        </p:nvSpPr>
        <p:spPr>
          <a:xfrm>
            <a:off x="1395663" y="1684421"/>
            <a:ext cx="1042737" cy="338554"/>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ángulo 4">
            <a:extLst>
              <a:ext uri="{FF2B5EF4-FFF2-40B4-BE49-F238E27FC236}">
                <a16:creationId xmlns:a16="http://schemas.microsoft.com/office/drawing/2014/main" id="{0C31A66C-F42D-DABD-2230-A1175834A228}"/>
              </a:ext>
            </a:extLst>
          </p:cNvPr>
          <p:cNvSpPr/>
          <p:nvPr/>
        </p:nvSpPr>
        <p:spPr>
          <a:xfrm>
            <a:off x="2510589" y="1700463"/>
            <a:ext cx="2911643" cy="32251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uadroTexto 5">
            <a:extLst>
              <a:ext uri="{FF2B5EF4-FFF2-40B4-BE49-F238E27FC236}">
                <a16:creationId xmlns:a16="http://schemas.microsoft.com/office/drawing/2014/main" id="{B8F1BA09-921A-E499-3EEA-DD3714942F02}"/>
              </a:ext>
            </a:extLst>
          </p:cNvPr>
          <p:cNvSpPr txBox="1"/>
          <p:nvPr/>
        </p:nvSpPr>
        <p:spPr>
          <a:xfrm>
            <a:off x="1367125" y="1682932"/>
            <a:ext cx="1324402" cy="307777"/>
          </a:xfrm>
          <a:prstGeom prst="rect">
            <a:avLst/>
          </a:prstGeom>
          <a:noFill/>
        </p:spPr>
        <p:txBody>
          <a:bodyPr wrap="square" rtlCol="0">
            <a:spAutoFit/>
          </a:bodyPr>
          <a:lstStyle/>
          <a:p>
            <a:r>
              <a:rPr lang="es-AR" sz="1400" b="1" dirty="0">
                <a:solidFill>
                  <a:schemeClr val="bg1"/>
                </a:solidFill>
                <a:latin typeface="Arial" panose="020B0604020202020204" pitchFamily="34" charset="0"/>
                <a:cs typeface="Arial" panose="020B0604020202020204" pitchFamily="34" charset="0"/>
              </a:rPr>
              <a:t>6 </a:t>
            </a:r>
            <a:r>
              <a:rPr lang="es-AR" sz="1400" b="1" dirty="0" err="1">
                <a:solidFill>
                  <a:schemeClr val="bg1"/>
                </a:solidFill>
                <a:latin typeface="Arial" panose="020B0604020202020204" pitchFamily="34" charset="0"/>
                <a:cs typeface="Arial" panose="020B0604020202020204" pitchFamily="34" charset="0"/>
              </a:rPr>
              <a:t>Days</a:t>
            </a:r>
            <a:r>
              <a:rPr lang="es-AR" sz="1400" b="1" dirty="0">
                <a:solidFill>
                  <a:schemeClr val="bg1"/>
                </a:solidFill>
                <a:latin typeface="Arial" panose="020B0604020202020204" pitchFamily="34" charset="0"/>
                <a:cs typeface="Arial" panose="020B0604020202020204" pitchFamily="34" charset="0"/>
              </a:rPr>
              <a:t>/</a:t>
            </a:r>
            <a:r>
              <a:rPr lang="es-AR" sz="1400" b="1" dirty="0" err="1">
                <a:solidFill>
                  <a:schemeClr val="bg1"/>
                </a:solidFill>
                <a:latin typeface="Arial" panose="020B0604020202020204" pitchFamily="34" charset="0"/>
                <a:cs typeface="Arial" panose="020B0604020202020204" pitchFamily="34" charset="0"/>
              </a:rPr>
              <a:t>day</a:t>
            </a:r>
            <a:endParaRPr lang="en-US" sz="1400" b="1" dirty="0">
              <a:solidFill>
                <a:schemeClr val="bg1"/>
              </a:solidFill>
              <a:latin typeface="Arial" panose="020B0604020202020204" pitchFamily="34" charset="0"/>
              <a:cs typeface="Arial" panose="020B0604020202020204" pitchFamily="34" charset="0"/>
            </a:endParaRPr>
          </a:p>
        </p:txBody>
      </p:sp>
      <p:sp>
        <p:nvSpPr>
          <p:cNvPr id="7" name="CuadroTexto 6">
            <a:extLst>
              <a:ext uri="{FF2B5EF4-FFF2-40B4-BE49-F238E27FC236}">
                <a16:creationId xmlns:a16="http://schemas.microsoft.com/office/drawing/2014/main" id="{7C34114A-03E4-CFA5-7B3F-D5E761340963}"/>
              </a:ext>
            </a:extLst>
          </p:cNvPr>
          <p:cNvSpPr txBox="1"/>
          <p:nvPr/>
        </p:nvSpPr>
        <p:spPr>
          <a:xfrm>
            <a:off x="3304209" y="1684421"/>
            <a:ext cx="1324402" cy="338554"/>
          </a:xfrm>
          <a:prstGeom prst="rect">
            <a:avLst/>
          </a:prstGeom>
          <a:noFill/>
        </p:spPr>
        <p:txBody>
          <a:bodyPr wrap="none" rtlCol="0">
            <a:spAutoFit/>
          </a:bodyPr>
          <a:lstStyle/>
          <a:p>
            <a:r>
              <a:rPr lang="es-AR" sz="1600" b="1" dirty="0">
                <a:solidFill>
                  <a:schemeClr val="bg1"/>
                </a:solidFill>
                <a:latin typeface="Arial" panose="020B0604020202020204" pitchFamily="34" charset="0"/>
                <a:cs typeface="Arial" panose="020B0604020202020204" pitchFamily="34" charset="0"/>
              </a:rPr>
              <a:t>-3 </a:t>
            </a:r>
            <a:r>
              <a:rPr lang="es-AR" sz="1600" b="1" dirty="0" err="1">
                <a:solidFill>
                  <a:schemeClr val="bg1"/>
                </a:solidFill>
                <a:latin typeface="Arial" panose="020B0604020202020204" pitchFamily="34" charset="0"/>
                <a:cs typeface="Arial" panose="020B0604020202020204" pitchFamily="34" charset="0"/>
              </a:rPr>
              <a:t>Days</a:t>
            </a:r>
            <a:r>
              <a:rPr lang="es-AR" sz="1600" b="1" dirty="0">
                <a:solidFill>
                  <a:schemeClr val="bg1"/>
                </a:solidFill>
                <a:latin typeface="Arial" panose="020B0604020202020204" pitchFamily="34" charset="0"/>
                <a:cs typeface="Arial" panose="020B0604020202020204" pitchFamily="34" charset="0"/>
              </a:rPr>
              <a:t>/</a:t>
            </a:r>
            <a:r>
              <a:rPr lang="es-AR" sz="1600" b="1" dirty="0" err="1">
                <a:solidFill>
                  <a:schemeClr val="bg1"/>
                </a:solidFill>
                <a:latin typeface="Arial" panose="020B0604020202020204" pitchFamily="34" charset="0"/>
                <a:cs typeface="Arial" panose="020B0604020202020204" pitchFamily="34" charset="0"/>
              </a:rPr>
              <a:t>day</a:t>
            </a:r>
            <a:endParaRPr lang="en-US" sz="1600" b="1" dirty="0">
              <a:solidFill>
                <a:schemeClr val="bg1"/>
              </a:solidFill>
              <a:latin typeface="Arial" panose="020B0604020202020204" pitchFamily="34" charset="0"/>
              <a:cs typeface="Arial" panose="020B0604020202020204" pitchFamily="34" charset="0"/>
            </a:endParaRPr>
          </a:p>
        </p:txBody>
      </p:sp>
      <p:sp>
        <p:nvSpPr>
          <p:cNvPr id="8" name="CuadroTexto 7">
            <a:extLst>
              <a:ext uri="{FF2B5EF4-FFF2-40B4-BE49-F238E27FC236}">
                <a16:creationId xmlns:a16="http://schemas.microsoft.com/office/drawing/2014/main" id="{455DE008-A28A-CD15-F78F-764AFCD69A07}"/>
              </a:ext>
            </a:extLst>
          </p:cNvPr>
          <p:cNvSpPr txBox="1"/>
          <p:nvPr/>
        </p:nvSpPr>
        <p:spPr>
          <a:xfrm>
            <a:off x="1917031" y="131711"/>
            <a:ext cx="8103309" cy="461665"/>
          </a:xfrm>
          <a:prstGeom prst="rect">
            <a:avLst/>
          </a:prstGeom>
          <a:noFill/>
        </p:spPr>
        <p:txBody>
          <a:bodyPr wrap="none" rtlCol="0">
            <a:spAutoFit/>
          </a:bodyPr>
          <a:lstStyle/>
          <a:p>
            <a:r>
              <a:rPr lang="es-AR" sz="2400" b="1" u="sng" dirty="0">
                <a:latin typeface="Arial" panose="020B0604020202020204" pitchFamily="34" charset="0"/>
                <a:cs typeface="Arial" panose="020B0604020202020204" pitchFamily="34" charset="0"/>
              </a:rPr>
              <a:t>DIFERENCES BETWEEN V4 AND FIRST FLOWERING </a:t>
            </a:r>
            <a:endParaRPr lang="en-US" sz="2400"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44675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F4B9ACF7-0BAA-359A-D3A7-1E7D44F777C6}"/>
              </a:ext>
            </a:extLst>
          </p:cNvPr>
          <p:cNvGraphicFramePr>
            <a:graphicFrameLocks noGrp="1"/>
          </p:cNvGraphicFramePr>
          <p:nvPr/>
        </p:nvGraphicFramePr>
        <p:xfrm>
          <a:off x="108285" y="1659398"/>
          <a:ext cx="11975430" cy="4680585"/>
        </p:xfrm>
        <a:graphic>
          <a:graphicData uri="http://schemas.openxmlformats.org/drawingml/2006/table">
            <a:tbl>
              <a:tblPr/>
              <a:tblGrid>
                <a:gridCol w="2866030">
                  <a:extLst>
                    <a:ext uri="{9D8B030D-6E8A-4147-A177-3AD203B41FA5}">
                      <a16:colId xmlns:a16="http://schemas.microsoft.com/office/drawing/2014/main" val="1220588837"/>
                    </a:ext>
                  </a:extLst>
                </a:gridCol>
                <a:gridCol w="1686428">
                  <a:extLst>
                    <a:ext uri="{9D8B030D-6E8A-4147-A177-3AD203B41FA5}">
                      <a16:colId xmlns:a16="http://schemas.microsoft.com/office/drawing/2014/main" val="1908468326"/>
                    </a:ext>
                  </a:extLst>
                </a:gridCol>
                <a:gridCol w="1776131">
                  <a:extLst>
                    <a:ext uri="{9D8B030D-6E8A-4147-A177-3AD203B41FA5}">
                      <a16:colId xmlns:a16="http://schemas.microsoft.com/office/drawing/2014/main" val="1443226291"/>
                    </a:ext>
                  </a:extLst>
                </a:gridCol>
                <a:gridCol w="1843408">
                  <a:extLst>
                    <a:ext uri="{9D8B030D-6E8A-4147-A177-3AD203B41FA5}">
                      <a16:colId xmlns:a16="http://schemas.microsoft.com/office/drawing/2014/main" val="1241962690"/>
                    </a:ext>
                  </a:extLst>
                </a:gridCol>
                <a:gridCol w="1865835">
                  <a:extLst>
                    <a:ext uri="{9D8B030D-6E8A-4147-A177-3AD203B41FA5}">
                      <a16:colId xmlns:a16="http://schemas.microsoft.com/office/drawing/2014/main" val="4092866256"/>
                    </a:ext>
                  </a:extLst>
                </a:gridCol>
                <a:gridCol w="1937598">
                  <a:extLst>
                    <a:ext uri="{9D8B030D-6E8A-4147-A177-3AD203B41FA5}">
                      <a16:colId xmlns:a16="http://schemas.microsoft.com/office/drawing/2014/main" val="383444180"/>
                    </a:ext>
                  </a:extLst>
                </a:gridCol>
              </a:tblGrid>
              <a:tr h="0">
                <a:tc>
                  <a:txBody>
                    <a:bodyPr/>
                    <a:lstStyle/>
                    <a:p>
                      <a:pPr algn="ct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ctr" fontAlgn="b"/>
                      <a:r>
                        <a:rPr lang="en-US" sz="1400" b="0" i="0" u="none" strike="noStrike">
                          <a:effectLst/>
                          <a:latin typeface="Arial" panose="020B0604020202020204" pitchFamily="34" charset="0"/>
                        </a:rPr>
                        <a:t>NUJET</a:t>
                      </a:r>
                    </a:p>
                  </a:txBody>
                  <a:tcPr marL="9525" marR="9525" marT="9525" marB="0" anchor="b">
                    <a:lnL>
                      <a:noFill/>
                    </a:lnL>
                    <a:lnR>
                      <a:noFill/>
                    </a:lnR>
                    <a:lnT>
                      <a:noFill/>
                    </a:lnT>
                    <a:lnB>
                      <a:noFill/>
                    </a:lnB>
                  </a:tcPr>
                </a:tc>
                <a:tc>
                  <a:txBody>
                    <a:bodyPr/>
                    <a:lstStyle/>
                    <a:p>
                      <a:pPr algn="ctr" fontAlgn="b"/>
                      <a:r>
                        <a:rPr lang="en-US" sz="1400" b="0" i="0" u="none" strike="noStrike">
                          <a:effectLst/>
                          <a:latin typeface="Arial" panose="020B0604020202020204" pitchFamily="34" charset="0"/>
                        </a:rPr>
                        <a:t>AVANZA</a:t>
                      </a:r>
                    </a:p>
                  </a:txBody>
                  <a:tcPr marL="9525" marR="9525" marT="9525" marB="0" anchor="b">
                    <a:lnL>
                      <a:noFill/>
                    </a:lnL>
                    <a:lnR>
                      <a:noFill/>
                    </a:lnR>
                    <a:lnT>
                      <a:noFill/>
                    </a:lnT>
                    <a:lnB>
                      <a:noFill/>
                    </a:lnB>
                  </a:tcPr>
                </a:tc>
                <a:tc>
                  <a:txBody>
                    <a:bodyPr/>
                    <a:lstStyle/>
                    <a:p>
                      <a:pPr algn="ctr" fontAlgn="b"/>
                      <a:r>
                        <a:rPr lang="en-US" sz="1400" b="0" i="0" u="none" strike="noStrike">
                          <a:effectLst/>
                          <a:latin typeface="Arial" panose="020B0604020202020204" pitchFamily="34" charset="0"/>
                        </a:rPr>
                        <a:t>E63</a:t>
                      </a:r>
                    </a:p>
                  </a:txBody>
                  <a:tcPr marL="9525" marR="9525" marT="9525" marB="0" anchor="b">
                    <a:lnL>
                      <a:noFill/>
                    </a:lnL>
                    <a:lnR>
                      <a:noFill/>
                    </a:lnR>
                    <a:lnT>
                      <a:noFill/>
                    </a:lnT>
                    <a:lnB>
                      <a:noFill/>
                    </a:lnB>
                  </a:tcPr>
                </a:tc>
                <a:tc>
                  <a:txBody>
                    <a:bodyPr/>
                    <a:lstStyle/>
                    <a:p>
                      <a:pPr algn="ctr" fontAlgn="b"/>
                      <a:r>
                        <a:rPr lang="en-US" sz="1400" b="0" i="0" u="none" strike="noStrike">
                          <a:effectLst/>
                          <a:latin typeface="Arial" panose="020B0604020202020204" pitchFamily="34" charset="0"/>
                        </a:rPr>
                        <a:t>E68</a:t>
                      </a:r>
                    </a:p>
                  </a:txBody>
                  <a:tcPr marL="9525" marR="9525" marT="9525" marB="0" anchor="b">
                    <a:lnL>
                      <a:noFill/>
                    </a:lnL>
                    <a:lnR>
                      <a:noFill/>
                    </a:lnR>
                    <a:lnT>
                      <a:noFill/>
                    </a:lnT>
                    <a:lnB>
                      <a:noFill/>
                    </a:lnB>
                  </a:tcPr>
                </a:tc>
                <a:tc>
                  <a:txBody>
                    <a:bodyPr/>
                    <a:lstStyle/>
                    <a:p>
                      <a:pPr algn="ctr" fontAlgn="b"/>
                      <a:r>
                        <a:rPr lang="en-US" sz="1400" b="0" i="0" u="none" strike="noStrike">
                          <a:effectLst/>
                          <a:latin typeface="Arial" panose="020B0604020202020204" pitchFamily="34" charset="0"/>
                        </a:rPr>
                        <a:t>E87</a:t>
                      </a:r>
                    </a:p>
                  </a:txBody>
                  <a:tcPr marL="9525" marR="9525" marT="9525" marB="0" anchor="b">
                    <a:lnL>
                      <a:noFill/>
                    </a:lnL>
                    <a:lnR>
                      <a:noFill/>
                    </a:lnR>
                    <a:lnT>
                      <a:noFill/>
                    </a:lnT>
                    <a:lnB>
                      <a:noFill/>
                    </a:lnB>
                  </a:tcPr>
                </a:tc>
                <a:extLst>
                  <a:ext uri="{0D108BD9-81ED-4DB2-BD59-A6C34878D82A}">
                    <a16:rowId xmlns:a16="http://schemas.microsoft.com/office/drawing/2014/main" val="4233774252"/>
                  </a:ext>
                </a:extLst>
              </a:tr>
              <a:tr h="0">
                <a:tc>
                  <a:txBody>
                    <a:bodyPr/>
                    <a:lstStyle/>
                    <a:p>
                      <a:pPr algn="l" fontAlgn="b"/>
                      <a:r>
                        <a:rPr lang="en-US" sz="1400" b="0" i="0" u="none" strike="noStrike">
                          <a:effectLst/>
                          <a:latin typeface="Arial" panose="020B0604020202020204" pitchFamily="34" charset="0"/>
                        </a:rPr>
                        <a:t>Third order polynomial (cubic)</a:t>
                      </a: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782494106"/>
                  </a:ext>
                </a:extLst>
              </a:tr>
              <a:tr h="0">
                <a:tc>
                  <a:txBody>
                    <a:bodyPr/>
                    <a:lstStyle/>
                    <a:p>
                      <a:pPr algn="l" fontAlgn="b"/>
                      <a:r>
                        <a:rPr lang="en-US" sz="1400" b="0" i="0" u="none" strike="noStrike">
                          <a:effectLst/>
                          <a:latin typeface="Arial" panose="020B0604020202020204" pitchFamily="34" charset="0"/>
                        </a:rPr>
                        <a:t>Best-fit values</a:t>
                      </a: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4134308657"/>
                  </a:ext>
                </a:extLst>
              </a:tr>
              <a:tr h="0">
                <a:tc>
                  <a:txBody>
                    <a:bodyPr/>
                    <a:lstStyle/>
                    <a:p>
                      <a:pPr algn="l" fontAlgn="b"/>
                      <a:r>
                        <a:rPr lang="en-US" sz="1400" b="0" i="0" u="none" strike="noStrike">
                          <a:effectLst/>
                          <a:latin typeface="Arial" panose="020B0604020202020204" pitchFamily="34" charset="0"/>
                        </a:rPr>
                        <a:t>B0</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56,09</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56,08</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95,97</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103,2</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81,26</a:t>
                      </a:r>
                    </a:p>
                  </a:txBody>
                  <a:tcPr marL="9525" marR="9525" marT="9525" marB="0" anchor="b">
                    <a:lnL>
                      <a:noFill/>
                    </a:lnL>
                    <a:lnR>
                      <a:noFill/>
                    </a:lnR>
                    <a:lnT>
                      <a:noFill/>
                    </a:lnT>
                    <a:lnB>
                      <a:noFill/>
                    </a:lnB>
                  </a:tcPr>
                </a:tc>
                <a:extLst>
                  <a:ext uri="{0D108BD9-81ED-4DB2-BD59-A6C34878D82A}">
                    <a16:rowId xmlns:a16="http://schemas.microsoft.com/office/drawing/2014/main" val="301366736"/>
                  </a:ext>
                </a:extLst>
              </a:tr>
              <a:tr h="0">
                <a:tc>
                  <a:txBody>
                    <a:bodyPr/>
                    <a:lstStyle/>
                    <a:p>
                      <a:pPr algn="l" fontAlgn="b"/>
                      <a:r>
                        <a:rPr lang="en-US" sz="1400" b="0" i="0" u="none" strike="noStrike">
                          <a:effectLst/>
                          <a:latin typeface="Arial" panose="020B0604020202020204" pitchFamily="34" charset="0"/>
                        </a:rPr>
                        <a:t>B1</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9,537</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9,115</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-1,577</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-2,854</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1,704</a:t>
                      </a:r>
                    </a:p>
                  </a:txBody>
                  <a:tcPr marL="9525" marR="9525" marT="9525" marB="0" anchor="b">
                    <a:lnL>
                      <a:noFill/>
                    </a:lnL>
                    <a:lnR>
                      <a:noFill/>
                    </a:lnR>
                    <a:lnT>
                      <a:noFill/>
                    </a:lnT>
                    <a:lnB>
                      <a:noFill/>
                    </a:lnB>
                  </a:tcPr>
                </a:tc>
                <a:extLst>
                  <a:ext uri="{0D108BD9-81ED-4DB2-BD59-A6C34878D82A}">
                    <a16:rowId xmlns:a16="http://schemas.microsoft.com/office/drawing/2014/main" val="2967457831"/>
                  </a:ext>
                </a:extLst>
              </a:tr>
              <a:tr h="0">
                <a:tc>
                  <a:txBody>
                    <a:bodyPr/>
                    <a:lstStyle/>
                    <a:p>
                      <a:pPr algn="l" fontAlgn="b"/>
                      <a:r>
                        <a:rPr lang="en-US" sz="1400" b="0" i="0" u="none" strike="noStrike">
                          <a:effectLst/>
                          <a:latin typeface="Arial" panose="020B0604020202020204" pitchFamily="34" charset="0"/>
                        </a:rPr>
                        <a:t>B2</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-1,033</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-1,004</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-0,1972</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-0,1300</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-0,4368</a:t>
                      </a:r>
                    </a:p>
                  </a:txBody>
                  <a:tcPr marL="9525" marR="9525" marT="9525" marB="0" anchor="b">
                    <a:lnL>
                      <a:noFill/>
                    </a:lnL>
                    <a:lnR>
                      <a:noFill/>
                    </a:lnR>
                    <a:lnT>
                      <a:noFill/>
                    </a:lnT>
                    <a:lnB>
                      <a:noFill/>
                    </a:lnB>
                  </a:tcPr>
                </a:tc>
                <a:extLst>
                  <a:ext uri="{0D108BD9-81ED-4DB2-BD59-A6C34878D82A}">
                    <a16:rowId xmlns:a16="http://schemas.microsoft.com/office/drawing/2014/main" val="2857475322"/>
                  </a:ext>
                </a:extLst>
              </a:tr>
              <a:tr h="0">
                <a:tc>
                  <a:txBody>
                    <a:bodyPr/>
                    <a:lstStyle/>
                    <a:p>
                      <a:pPr algn="l" fontAlgn="b"/>
                      <a:r>
                        <a:rPr lang="en-US" sz="1400" b="0" i="0" u="none" strike="noStrike">
                          <a:effectLst/>
                          <a:latin typeface="Arial" panose="020B0604020202020204" pitchFamily="34" charset="0"/>
                        </a:rPr>
                        <a:t>B3</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0,02462</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0,02419</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0,005982</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0,004989</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0,01145</a:t>
                      </a:r>
                    </a:p>
                  </a:txBody>
                  <a:tcPr marL="9525" marR="9525" marT="9525" marB="0" anchor="b">
                    <a:lnL>
                      <a:noFill/>
                    </a:lnL>
                    <a:lnR>
                      <a:noFill/>
                    </a:lnR>
                    <a:lnT>
                      <a:noFill/>
                    </a:lnT>
                    <a:lnB>
                      <a:noFill/>
                    </a:lnB>
                  </a:tcPr>
                </a:tc>
                <a:extLst>
                  <a:ext uri="{0D108BD9-81ED-4DB2-BD59-A6C34878D82A}">
                    <a16:rowId xmlns:a16="http://schemas.microsoft.com/office/drawing/2014/main" val="4177719690"/>
                  </a:ext>
                </a:extLst>
              </a:tr>
              <a:tr h="0">
                <a:tc>
                  <a:txBody>
                    <a:bodyPr/>
                    <a:lstStyle/>
                    <a:p>
                      <a:pPr algn="l" fontAlgn="b"/>
                      <a:r>
                        <a:rPr lang="en-US" sz="1400" b="0" i="0" u="none" strike="noStrike">
                          <a:effectLst/>
                          <a:latin typeface="Arial" panose="020B0604020202020204" pitchFamily="34" charset="0"/>
                        </a:rPr>
                        <a:t>95% CI (profile likelihood)</a:t>
                      </a: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535057899"/>
                  </a:ext>
                </a:extLst>
              </a:tr>
              <a:tr h="0">
                <a:tc>
                  <a:txBody>
                    <a:bodyPr/>
                    <a:lstStyle/>
                    <a:p>
                      <a:pPr algn="l" fontAlgn="b"/>
                      <a:r>
                        <a:rPr lang="en-US" sz="1400" b="0" i="0" u="none" strike="noStrike">
                          <a:effectLst/>
                          <a:latin typeface="Arial" panose="020B0604020202020204" pitchFamily="34" charset="0"/>
                        </a:rPr>
                        <a:t>B0</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43,66 to 68,51</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42,33 to 69,83</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56,30 to 135,6</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78,20 to 128,1</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44,40 to 118,1</a:t>
                      </a:r>
                    </a:p>
                  </a:txBody>
                  <a:tcPr marL="9525" marR="9525" marT="9525" marB="0" anchor="b">
                    <a:lnL>
                      <a:noFill/>
                    </a:lnL>
                    <a:lnR>
                      <a:noFill/>
                    </a:lnR>
                    <a:lnT>
                      <a:noFill/>
                    </a:lnT>
                    <a:lnB>
                      <a:noFill/>
                    </a:lnB>
                  </a:tcPr>
                </a:tc>
                <a:extLst>
                  <a:ext uri="{0D108BD9-81ED-4DB2-BD59-A6C34878D82A}">
                    <a16:rowId xmlns:a16="http://schemas.microsoft.com/office/drawing/2014/main" val="1305341349"/>
                  </a:ext>
                </a:extLst>
              </a:tr>
              <a:tr h="0">
                <a:tc>
                  <a:txBody>
                    <a:bodyPr/>
                    <a:lstStyle/>
                    <a:p>
                      <a:pPr algn="l" fontAlgn="b"/>
                      <a:r>
                        <a:rPr lang="en-US" sz="1400" b="0" i="0" u="none" strike="noStrike">
                          <a:effectLst/>
                          <a:latin typeface="Arial" panose="020B0604020202020204" pitchFamily="34" charset="0"/>
                        </a:rPr>
                        <a:t>B1</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4,815 to 14,26</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3,890 to 14,34</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-12,33 to 9,174</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-9,621 to 3,912</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-8,286 to 11,69</a:t>
                      </a:r>
                    </a:p>
                  </a:txBody>
                  <a:tcPr marL="9525" marR="9525" marT="9525" marB="0" anchor="b">
                    <a:lnL>
                      <a:noFill/>
                    </a:lnL>
                    <a:lnR>
                      <a:noFill/>
                    </a:lnR>
                    <a:lnT>
                      <a:noFill/>
                    </a:lnT>
                    <a:lnB>
                      <a:noFill/>
                    </a:lnB>
                  </a:tcPr>
                </a:tc>
                <a:extLst>
                  <a:ext uri="{0D108BD9-81ED-4DB2-BD59-A6C34878D82A}">
                    <a16:rowId xmlns:a16="http://schemas.microsoft.com/office/drawing/2014/main" val="3544647532"/>
                  </a:ext>
                </a:extLst>
              </a:tr>
              <a:tr h="0">
                <a:tc>
                  <a:txBody>
                    <a:bodyPr/>
                    <a:lstStyle/>
                    <a:p>
                      <a:pPr algn="l" fontAlgn="b"/>
                      <a:r>
                        <a:rPr lang="en-US" sz="1400" b="0" i="0" u="none" strike="noStrike">
                          <a:effectLst/>
                          <a:latin typeface="Arial" panose="020B0604020202020204" pitchFamily="34" charset="0"/>
                        </a:rPr>
                        <a:t>B2</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-1,507 to -0,5590</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-1,529 to -0,4798</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-1,037 to 0,6428</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-0,6587 to 0,3986</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-1,217 to 0,3437</a:t>
                      </a:r>
                    </a:p>
                  </a:txBody>
                  <a:tcPr marL="9525" marR="9525" marT="9525" marB="0" anchor="b">
                    <a:lnL>
                      <a:noFill/>
                    </a:lnL>
                    <a:lnR>
                      <a:noFill/>
                    </a:lnR>
                    <a:lnT>
                      <a:noFill/>
                    </a:lnT>
                    <a:lnB>
                      <a:noFill/>
                    </a:lnB>
                  </a:tcPr>
                </a:tc>
                <a:extLst>
                  <a:ext uri="{0D108BD9-81ED-4DB2-BD59-A6C34878D82A}">
                    <a16:rowId xmlns:a16="http://schemas.microsoft.com/office/drawing/2014/main" val="1445590014"/>
                  </a:ext>
                </a:extLst>
              </a:tr>
              <a:tr h="0">
                <a:tc>
                  <a:txBody>
                    <a:bodyPr/>
                    <a:lstStyle/>
                    <a:p>
                      <a:pPr algn="l" fontAlgn="b"/>
                      <a:r>
                        <a:rPr lang="en-US" sz="1400" b="0" i="0" u="none" strike="noStrike">
                          <a:effectLst/>
                          <a:latin typeface="Arial" panose="020B0604020202020204" pitchFamily="34" charset="0"/>
                        </a:rPr>
                        <a:t>B3</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0,01156 to 0,03767</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0,009748 to 0,03864</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-0,01373 to 0,02569</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-0,007417 to 0,01740</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-0,006869 to 0,02976</a:t>
                      </a:r>
                    </a:p>
                  </a:txBody>
                  <a:tcPr marL="9525" marR="9525" marT="9525" marB="0" anchor="b">
                    <a:lnL>
                      <a:noFill/>
                    </a:lnL>
                    <a:lnR>
                      <a:noFill/>
                    </a:lnR>
                    <a:lnT>
                      <a:noFill/>
                    </a:lnT>
                    <a:lnB>
                      <a:noFill/>
                    </a:lnB>
                  </a:tcPr>
                </a:tc>
                <a:extLst>
                  <a:ext uri="{0D108BD9-81ED-4DB2-BD59-A6C34878D82A}">
                    <a16:rowId xmlns:a16="http://schemas.microsoft.com/office/drawing/2014/main" val="3936552486"/>
                  </a:ext>
                </a:extLst>
              </a:tr>
              <a:tr h="0">
                <a:tc>
                  <a:txBody>
                    <a:bodyPr/>
                    <a:lstStyle/>
                    <a:p>
                      <a:pPr algn="l" fontAlgn="b"/>
                      <a:r>
                        <a:rPr lang="en-US" sz="1400" b="0" i="0" u="none" strike="noStrike">
                          <a:effectLst/>
                          <a:latin typeface="Arial" panose="020B0604020202020204" pitchFamily="34" charset="0"/>
                        </a:rPr>
                        <a:t>Goodness of Fit</a:t>
                      </a: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082947671"/>
                  </a:ext>
                </a:extLst>
              </a:tr>
              <a:tr h="0">
                <a:tc>
                  <a:txBody>
                    <a:bodyPr/>
                    <a:lstStyle/>
                    <a:p>
                      <a:pPr algn="l" fontAlgn="b"/>
                      <a:r>
                        <a:rPr lang="en-US" sz="1400" b="0" i="0" u="none" strike="noStrike">
                          <a:effectLst/>
                          <a:latin typeface="Arial" panose="020B0604020202020204" pitchFamily="34" charset="0"/>
                        </a:rPr>
                        <a:t>Degrees of Freedom</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7</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7</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5</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5</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5</a:t>
                      </a:r>
                    </a:p>
                  </a:txBody>
                  <a:tcPr marL="9525" marR="9525" marT="9525" marB="0" anchor="b">
                    <a:lnL>
                      <a:noFill/>
                    </a:lnL>
                    <a:lnR>
                      <a:noFill/>
                    </a:lnR>
                    <a:lnT>
                      <a:noFill/>
                    </a:lnT>
                    <a:lnB>
                      <a:noFill/>
                    </a:lnB>
                  </a:tcPr>
                </a:tc>
                <a:extLst>
                  <a:ext uri="{0D108BD9-81ED-4DB2-BD59-A6C34878D82A}">
                    <a16:rowId xmlns:a16="http://schemas.microsoft.com/office/drawing/2014/main" val="127608976"/>
                  </a:ext>
                </a:extLst>
              </a:tr>
              <a:tr h="0">
                <a:tc>
                  <a:txBody>
                    <a:bodyPr/>
                    <a:lstStyle/>
                    <a:p>
                      <a:pPr algn="l" fontAlgn="b"/>
                      <a:r>
                        <a:rPr lang="en-US" sz="1400" b="0" i="0" u="none" strike="noStrike">
                          <a:effectLst/>
                          <a:latin typeface="Arial" panose="020B0604020202020204" pitchFamily="34" charset="0"/>
                        </a:rPr>
                        <a:t>R squared</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0,9424</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0,9264</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0,9744</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0,9901</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0,9753</a:t>
                      </a:r>
                    </a:p>
                  </a:txBody>
                  <a:tcPr marL="9525" marR="9525" marT="9525" marB="0" anchor="b">
                    <a:lnL>
                      <a:noFill/>
                    </a:lnL>
                    <a:lnR>
                      <a:noFill/>
                    </a:lnR>
                    <a:lnT>
                      <a:noFill/>
                    </a:lnT>
                    <a:lnB>
                      <a:noFill/>
                    </a:lnB>
                  </a:tcPr>
                </a:tc>
                <a:extLst>
                  <a:ext uri="{0D108BD9-81ED-4DB2-BD59-A6C34878D82A}">
                    <a16:rowId xmlns:a16="http://schemas.microsoft.com/office/drawing/2014/main" val="2142355191"/>
                  </a:ext>
                </a:extLst>
              </a:tr>
              <a:tr h="0">
                <a:tc>
                  <a:txBody>
                    <a:bodyPr/>
                    <a:lstStyle/>
                    <a:p>
                      <a:pPr algn="l" fontAlgn="b"/>
                      <a:r>
                        <a:rPr lang="en-US" sz="1400" b="0" i="0" u="none" strike="noStrike">
                          <a:effectLst/>
                          <a:latin typeface="Arial" panose="020B0604020202020204" pitchFamily="34" charset="0"/>
                        </a:rPr>
                        <a:t>Sum of Squares</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262,6</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321,6</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104,8</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41,52</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90,49</a:t>
                      </a:r>
                    </a:p>
                  </a:txBody>
                  <a:tcPr marL="9525" marR="9525" marT="9525" marB="0" anchor="b">
                    <a:lnL>
                      <a:noFill/>
                    </a:lnL>
                    <a:lnR>
                      <a:noFill/>
                    </a:lnR>
                    <a:lnT>
                      <a:noFill/>
                    </a:lnT>
                    <a:lnB>
                      <a:noFill/>
                    </a:lnB>
                  </a:tcPr>
                </a:tc>
                <a:extLst>
                  <a:ext uri="{0D108BD9-81ED-4DB2-BD59-A6C34878D82A}">
                    <a16:rowId xmlns:a16="http://schemas.microsoft.com/office/drawing/2014/main" val="2177471382"/>
                  </a:ext>
                </a:extLst>
              </a:tr>
              <a:tr h="0">
                <a:tc>
                  <a:txBody>
                    <a:bodyPr/>
                    <a:lstStyle/>
                    <a:p>
                      <a:pPr algn="l" fontAlgn="b"/>
                      <a:r>
                        <a:rPr lang="en-US" sz="1400" b="0" i="0" u="none" strike="noStrike">
                          <a:effectLst/>
                          <a:latin typeface="Arial" panose="020B0604020202020204" pitchFamily="34" charset="0"/>
                        </a:rPr>
                        <a:t>Sy.x</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6,125</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6,778</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4,578</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2,882</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4,254</a:t>
                      </a:r>
                    </a:p>
                  </a:txBody>
                  <a:tcPr marL="9525" marR="9525" marT="9525" marB="0" anchor="b">
                    <a:lnL>
                      <a:noFill/>
                    </a:lnL>
                    <a:lnR>
                      <a:noFill/>
                    </a:lnR>
                    <a:lnT>
                      <a:noFill/>
                    </a:lnT>
                    <a:lnB>
                      <a:noFill/>
                    </a:lnB>
                  </a:tcPr>
                </a:tc>
                <a:extLst>
                  <a:ext uri="{0D108BD9-81ED-4DB2-BD59-A6C34878D82A}">
                    <a16:rowId xmlns:a16="http://schemas.microsoft.com/office/drawing/2014/main" val="417073838"/>
                  </a:ext>
                </a:extLst>
              </a:tr>
              <a:tr h="0">
                <a:tc>
                  <a:txBody>
                    <a:bodyPr/>
                    <a:lstStyle/>
                    <a:p>
                      <a:pPr algn="l"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155320554"/>
                  </a:ext>
                </a:extLst>
              </a:tr>
              <a:tr h="0">
                <a:tc>
                  <a:txBody>
                    <a:bodyPr/>
                    <a:lstStyle/>
                    <a:p>
                      <a:pPr algn="l" fontAlgn="b"/>
                      <a:r>
                        <a:rPr lang="en-US" sz="1400" b="0" i="0" u="none" strike="noStrike">
                          <a:effectLst/>
                          <a:latin typeface="Arial" panose="020B0604020202020204" pitchFamily="34" charset="0"/>
                        </a:rPr>
                        <a:t>Number of points</a:t>
                      </a: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400" b="0" i="0" u="none" strike="noStrike">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588882986"/>
                  </a:ext>
                </a:extLst>
              </a:tr>
              <a:tr h="0">
                <a:tc>
                  <a:txBody>
                    <a:bodyPr/>
                    <a:lstStyle/>
                    <a:p>
                      <a:pPr algn="l" fontAlgn="b"/>
                      <a:r>
                        <a:rPr lang="en-US" sz="1400" b="0" i="0" u="none" strike="noStrike">
                          <a:effectLst/>
                          <a:latin typeface="Arial" panose="020B0604020202020204" pitchFamily="34" charset="0"/>
                        </a:rPr>
                        <a:t># of X values</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11</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11</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11</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11</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11</a:t>
                      </a:r>
                    </a:p>
                  </a:txBody>
                  <a:tcPr marL="9525" marR="9525" marT="9525" marB="0" anchor="b">
                    <a:lnL>
                      <a:noFill/>
                    </a:lnL>
                    <a:lnR>
                      <a:noFill/>
                    </a:lnR>
                    <a:lnT>
                      <a:noFill/>
                    </a:lnT>
                    <a:lnB>
                      <a:noFill/>
                    </a:lnB>
                  </a:tcPr>
                </a:tc>
                <a:extLst>
                  <a:ext uri="{0D108BD9-81ED-4DB2-BD59-A6C34878D82A}">
                    <a16:rowId xmlns:a16="http://schemas.microsoft.com/office/drawing/2014/main" val="3279765559"/>
                  </a:ext>
                </a:extLst>
              </a:tr>
              <a:tr h="0">
                <a:tc>
                  <a:txBody>
                    <a:bodyPr/>
                    <a:lstStyle/>
                    <a:p>
                      <a:pPr algn="l" fontAlgn="b"/>
                      <a:r>
                        <a:rPr lang="en-US" sz="1400" b="0" i="0" u="none" strike="noStrike">
                          <a:effectLst/>
                          <a:latin typeface="Arial" panose="020B0604020202020204" pitchFamily="34" charset="0"/>
                        </a:rPr>
                        <a:t># Y values analyzed</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11</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11</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9</a:t>
                      </a:r>
                    </a:p>
                  </a:txBody>
                  <a:tcPr marL="9525" marR="9525" marT="9525" marB="0" anchor="b">
                    <a:lnL>
                      <a:noFill/>
                    </a:lnL>
                    <a:lnR>
                      <a:noFill/>
                    </a:lnR>
                    <a:lnT>
                      <a:noFill/>
                    </a:lnT>
                    <a:lnB>
                      <a:noFill/>
                    </a:lnB>
                  </a:tcPr>
                </a:tc>
                <a:tc>
                  <a:txBody>
                    <a:bodyPr/>
                    <a:lstStyle/>
                    <a:p>
                      <a:pPr algn="r" fontAlgn="b"/>
                      <a:r>
                        <a:rPr lang="en-US" sz="1400" b="0" i="0" u="none" strike="noStrike">
                          <a:effectLst/>
                          <a:latin typeface="Arial" panose="020B0604020202020204" pitchFamily="34" charset="0"/>
                        </a:rPr>
                        <a:t>9</a:t>
                      </a:r>
                    </a:p>
                  </a:txBody>
                  <a:tcPr marL="9525" marR="9525" marT="9525" marB="0" anchor="b">
                    <a:lnL>
                      <a:noFill/>
                    </a:lnL>
                    <a:lnR>
                      <a:noFill/>
                    </a:lnR>
                    <a:lnT>
                      <a:noFill/>
                    </a:lnT>
                    <a:lnB>
                      <a:noFill/>
                    </a:lnB>
                  </a:tcPr>
                </a:tc>
                <a:tc>
                  <a:txBody>
                    <a:bodyPr/>
                    <a:lstStyle/>
                    <a:p>
                      <a:pPr algn="r" fontAlgn="b"/>
                      <a:r>
                        <a:rPr lang="en-US" sz="1400" b="0" i="0" u="none" strike="noStrike" dirty="0">
                          <a:effectLst/>
                          <a:latin typeface="Arial" panose="020B0604020202020204" pitchFamily="34" charset="0"/>
                        </a:rPr>
                        <a:t>9</a:t>
                      </a:r>
                    </a:p>
                  </a:txBody>
                  <a:tcPr marL="9525" marR="9525" marT="9525" marB="0" anchor="b">
                    <a:lnL>
                      <a:noFill/>
                    </a:lnL>
                    <a:lnR>
                      <a:noFill/>
                    </a:lnR>
                    <a:lnT>
                      <a:noFill/>
                    </a:lnT>
                    <a:lnB>
                      <a:noFill/>
                    </a:lnB>
                  </a:tcPr>
                </a:tc>
                <a:extLst>
                  <a:ext uri="{0D108BD9-81ED-4DB2-BD59-A6C34878D82A}">
                    <a16:rowId xmlns:a16="http://schemas.microsoft.com/office/drawing/2014/main" val="1959320728"/>
                  </a:ext>
                </a:extLst>
              </a:tr>
            </a:tbl>
          </a:graphicData>
        </a:graphic>
      </p:graphicFrame>
      <p:sp>
        <p:nvSpPr>
          <p:cNvPr id="3" name="CuadroTexto 2">
            <a:extLst>
              <a:ext uri="{FF2B5EF4-FFF2-40B4-BE49-F238E27FC236}">
                <a16:creationId xmlns:a16="http://schemas.microsoft.com/office/drawing/2014/main" id="{15ED2E3C-0028-F842-3E5C-41DA51CFF4CD}"/>
              </a:ext>
            </a:extLst>
          </p:cNvPr>
          <p:cNvSpPr txBox="1"/>
          <p:nvPr/>
        </p:nvSpPr>
        <p:spPr>
          <a:xfrm>
            <a:off x="108285" y="192505"/>
            <a:ext cx="11730789" cy="830997"/>
          </a:xfrm>
          <a:prstGeom prst="rect">
            <a:avLst/>
          </a:prstGeom>
          <a:noFill/>
          <a:ln w="25400">
            <a:solidFill>
              <a:schemeClr val="tx1"/>
            </a:solidFill>
          </a:ln>
        </p:spPr>
        <p:txBody>
          <a:bodyPr wrap="square" rtlCol="0">
            <a:spAutoFit/>
          </a:bodyPr>
          <a:lstStyle/>
          <a:p>
            <a:pPr algn="ctr"/>
            <a:r>
              <a:rPr lang="en-US" sz="2400" dirty="0">
                <a:latin typeface="Arial" panose="020B0604020202020204" pitchFamily="34" charset="0"/>
                <a:cs typeface="Arial" panose="020B0604020202020204" pitchFamily="34" charset="0"/>
              </a:rPr>
              <a:t>Parameters of the polynomic adjust of the differences between first flowering and V4 stages against the sowing date </a:t>
            </a:r>
          </a:p>
        </p:txBody>
      </p:sp>
    </p:spTree>
    <p:extLst>
      <p:ext uri="{BB962C8B-B14F-4D97-AF65-F5344CB8AC3E}">
        <p14:creationId xmlns:p14="http://schemas.microsoft.com/office/powerpoint/2010/main" val="11422767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a:extLst>
              <a:ext uri="{FF2B5EF4-FFF2-40B4-BE49-F238E27FC236}">
                <a16:creationId xmlns:a16="http://schemas.microsoft.com/office/drawing/2014/main" id="{E3998C9F-E30E-8F8D-7B19-B8CBC5C51AAD}"/>
              </a:ext>
            </a:extLst>
          </p:cNvPr>
          <p:cNvGraphicFramePr>
            <a:graphicFrameLocks noChangeAspect="1"/>
          </p:cNvGraphicFramePr>
          <p:nvPr/>
        </p:nvGraphicFramePr>
        <p:xfrm>
          <a:off x="1004531" y="512094"/>
          <a:ext cx="6965387" cy="4357938"/>
        </p:xfrm>
        <a:graphic>
          <a:graphicData uri="http://schemas.openxmlformats.org/presentationml/2006/ole">
            <mc:AlternateContent xmlns:mc="http://schemas.openxmlformats.org/markup-compatibility/2006">
              <mc:Choice xmlns:v="urn:schemas-microsoft-com:vml" Requires="v">
                <p:oleObj name="Prism 8" r:id="rId2" imgW="4839144" imgH="3027815" progId="Prism8.Document">
                  <p:embed/>
                </p:oleObj>
              </mc:Choice>
              <mc:Fallback>
                <p:oleObj name="Prism 8" r:id="rId2" imgW="4839144" imgH="3027815" progId="Prism8.Document">
                  <p:embed/>
                  <p:pic>
                    <p:nvPicPr>
                      <p:cNvPr id="2" name="Objeto 1">
                        <a:extLst>
                          <a:ext uri="{FF2B5EF4-FFF2-40B4-BE49-F238E27FC236}">
                            <a16:creationId xmlns:a16="http://schemas.microsoft.com/office/drawing/2014/main" id="{E3998C9F-E30E-8F8D-7B19-B8CBC5C51AAD}"/>
                          </a:ext>
                        </a:extLst>
                      </p:cNvPr>
                      <p:cNvPicPr/>
                      <p:nvPr/>
                    </p:nvPicPr>
                    <p:blipFill>
                      <a:blip r:embed="rId3"/>
                      <a:stretch>
                        <a:fillRect/>
                      </a:stretch>
                    </p:blipFill>
                    <p:spPr>
                      <a:xfrm>
                        <a:off x="1004531" y="512094"/>
                        <a:ext cx="6965387" cy="4357938"/>
                      </a:xfrm>
                      <a:prstGeom prst="rect">
                        <a:avLst/>
                      </a:prstGeom>
                    </p:spPr>
                  </p:pic>
                </p:oleObj>
              </mc:Fallback>
            </mc:AlternateContent>
          </a:graphicData>
        </a:graphic>
      </p:graphicFrame>
      <p:graphicFrame>
        <p:nvGraphicFramePr>
          <p:cNvPr id="3" name="Tabla 2">
            <a:extLst>
              <a:ext uri="{FF2B5EF4-FFF2-40B4-BE49-F238E27FC236}">
                <a16:creationId xmlns:a16="http://schemas.microsoft.com/office/drawing/2014/main" id="{9057195A-E142-9B17-8E4E-88D2195E6ED5}"/>
              </a:ext>
            </a:extLst>
          </p:cNvPr>
          <p:cNvGraphicFramePr>
            <a:graphicFrameLocks noGrp="1"/>
          </p:cNvGraphicFramePr>
          <p:nvPr/>
        </p:nvGraphicFramePr>
        <p:xfrm>
          <a:off x="1469190" y="5030453"/>
          <a:ext cx="8483600" cy="1703070"/>
        </p:xfrm>
        <a:graphic>
          <a:graphicData uri="http://schemas.openxmlformats.org/drawingml/2006/table">
            <a:tbl>
              <a:tblPr/>
              <a:tblGrid>
                <a:gridCol w="2011702">
                  <a:extLst>
                    <a:ext uri="{9D8B030D-6E8A-4147-A177-3AD203B41FA5}">
                      <a16:colId xmlns:a16="http://schemas.microsoft.com/office/drawing/2014/main" val="2652089644"/>
                    </a:ext>
                  </a:extLst>
                </a:gridCol>
                <a:gridCol w="1033535">
                  <a:extLst>
                    <a:ext uri="{9D8B030D-6E8A-4147-A177-3AD203B41FA5}">
                      <a16:colId xmlns:a16="http://schemas.microsoft.com/office/drawing/2014/main" val="3785411062"/>
                    </a:ext>
                  </a:extLst>
                </a:gridCol>
                <a:gridCol w="1070447">
                  <a:extLst>
                    <a:ext uri="{9D8B030D-6E8A-4147-A177-3AD203B41FA5}">
                      <a16:colId xmlns:a16="http://schemas.microsoft.com/office/drawing/2014/main" val="3700700813"/>
                    </a:ext>
                  </a:extLst>
                </a:gridCol>
                <a:gridCol w="1070447">
                  <a:extLst>
                    <a:ext uri="{9D8B030D-6E8A-4147-A177-3AD203B41FA5}">
                      <a16:colId xmlns:a16="http://schemas.microsoft.com/office/drawing/2014/main" val="2565688433"/>
                    </a:ext>
                  </a:extLst>
                </a:gridCol>
                <a:gridCol w="1070447">
                  <a:extLst>
                    <a:ext uri="{9D8B030D-6E8A-4147-A177-3AD203B41FA5}">
                      <a16:colId xmlns:a16="http://schemas.microsoft.com/office/drawing/2014/main" val="426869719"/>
                    </a:ext>
                  </a:extLst>
                </a:gridCol>
                <a:gridCol w="1070447">
                  <a:extLst>
                    <a:ext uri="{9D8B030D-6E8A-4147-A177-3AD203B41FA5}">
                      <a16:colId xmlns:a16="http://schemas.microsoft.com/office/drawing/2014/main" val="1085378793"/>
                    </a:ext>
                  </a:extLst>
                </a:gridCol>
                <a:gridCol w="1156575">
                  <a:extLst>
                    <a:ext uri="{9D8B030D-6E8A-4147-A177-3AD203B41FA5}">
                      <a16:colId xmlns:a16="http://schemas.microsoft.com/office/drawing/2014/main" val="2998273232"/>
                    </a:ext>
                  </a:extLst>
                </a:gridCol>
              </a:tblGrid>
              <a:tr h="0">
                <a:tc>
                  <a:txBody>
                    <a:bodyPr/>
                    <a:lstStyle/>
                    <a:p>
                      <a:pPr algn="ctr" fontAlgn="b"/>
                      <a:endParaRPr lang="en-US" sz="18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ctr" fontAlgn="b"/>
                      <a:r>
                        <a:rPr lang="en-US" sz="1800" b="1" i="0" u="sng" strike="noStrike" dirty="0">
                          <a:effectLst/>
                          <a:latin typeface="Arial" panose="020B0604020202020204" pitchFamily="34" charset="0"/>
                        </a:rPr>
                        <a:t>NUJET</a:t>
                      </a:r>
                    </a:p>
                  </a:txBody>
                  <a:tcPr marL="9525" marR="9525" marT="9525" marB="0" anchor="b">
                    <a:lnL>
                      <a:noFill/>
                    </a:lnL>
                    <a:lnR>
                      <a:noFill/>
                    </a:lnR>
                    <a:lnT>
                      <a:noFill/>
                    </a:lnT>
                    <a:lnB>
                      <a:noFill/>
                    </a:lnB>
                  </a:tcPr>
                </a:tc>
                <a:tc>
                  <a:txBody>
                    <a:bodyPr/>
                    <a:lstStyle/>
                    <a:p>
                      <a:pPr algn="ctr" fontAlgn="b"/>
                      <a:r>
                        <a:rPr lang="en-US" sz="1800" b="1" i="0" u="sng" strike="noStrike" dirty="0">
                          <a:effectLst/>
                          <a:latin typeface="Arial" panose="020B0604020202020204" pitchFamily="34" charset="0"/>
                        </a:rPr>
                        <a:t>AVANZA</a:t>
                      </a:r>
                    </a:p>
                  </a:txBody>
                  <a:tcPr marL="9525" marR="9525" marT="9525" marB="0" anchor="b">
                    <a:lnL>
                      <a:noFill/>
                    </a:lnL>
                    <a:lnR>
                      <a:noFill/>
                    </a:lnR>
                    <a:lnT>
                      <a:noFill/>
                    </a:lnT>
                    <a:lnB>
                      <a:noFill/>
                    </a:lnB>
                  </a:tcPr>
                </a:tc>
                <a:tc>
                  <a:txBody>
                    <a:bodyPr/>
                    <a:lstStyle/>
                    <a:p>
                      <a:pPr algn="ctr" fontAlgn="b"/>
                      <a:r>
                        <a:rPr lang="en-US" sz="1800" b="1" i="0" u="sng" strike="noStrike" dirty="0">
                          <a:effectLst/>
                          <a:latin typeface="Arial" panose="020B0604020202020204" pitchFamily="34" charset="0"/>
                        </a:rPr>
                        <a:t>E63</a:t>
                      </a:r>
                    </a:p>
                  </a:txBody>
                  <a:tcPr marL="9525" marR="9525" marT="9525" marB="0" anchor="b">
                    <a:lnL>
                      <a:noFill/>
                    </a:lnL>
                    <a:lnR>
                      <a:noFill/>
                    </a:lnR>
                    <a:lnT>
                      <a:noFill/>
                    </a:lnT>
                    <a:lnB>
                      <a:noFill/>
                    </a:lnB>
                  </a:tcPr>
                </a:tc>
                <a:tc>
                  <a:txBody>
                    <a:bodyPr/>
                    <a:lstStyle/>
                    <a:p>
                      <a:pPr algn="ctr" fontAlgn="b"/>
                      <a:r>
                        <a:rPr lang="en-US" sz="1800" b="1" i="0" u="sng" strike="noStrike" dirty="0">
                          <a:effectLst/>
                          <a:latin typeface="Arial" panose="020B0604020202020204" pitchFamily="34" charset="0"/>
                        </a:rPr>
                        <a:t>E68</a:t>
                      </a:r>
                    </a:p>
                  </a:txBody>
                  <a:tcPr marL="9525" marR="9525" marT="9525" marB="0" anchor="b">
                    <a:lnL>
                      <a:noFill/>
                    </a:lnL>
                    <a:lnR>
                      <a:noFill/>
                    </a:lnR>
                    <a:lnT>
                      <a:noFill/>
                    </a:lnT>
                    <a:lnB>
                      <a:noFill/>
                    </a:lnB>
                  </a:tcPr>
                </a:tc>
                <a:tc>
                  <a:txBody>
                    <a:bodyPr/>
                    <a:lstStyle/>
                    <a:p>
                      <a:pPr algn="ctr" fontAlgn="b"/>
                      <a:r>
                        <a:rPr lang="en-US" sz="1800" b="1" i="0" u="sng" strike="noStrike" dirty="0">
                          <a:effectLst/>
                          <a:latin typeface="Arial" panose="020B0604020202020204" pitchFamily="34" charset="0"/>
                        </a:rPr>
                        <a:t>E87</a:t>
                      </a:r>
                    </a:p>
                  </a:txBody>
                  <a:tcPr marL="9525" marR="9525" marT="9525" marB="0" anchor="b">
                    <a:lnL>
                      <a:noFill/>
                    </a:lnL>
                    <a:lnR>
                      <a:noFill/>
                    </a:lnR>
                    <a:lnT>
                      <a:noFill/>
                    </a:lnT>
                    <a:lnB>
                      <a:noFill/>
                    </a:lnB>
                  </a:tcPr>
                </a:tc>
                <a:tc>
                  <a:txBody>
                    <a:bodyPr/>
                    <a:lstStyle/>
                    <a:p>
                      <a:pPr algn="ctr" fontAlgn="b"/>
                      <a:r>
                        <a:rPr lang="en-US" sz="1800" b="1" i="0" u="sng" strike="noStrike" dirty="0">
                          <a:effectLst/>
                          <a:latin typeface="Arial" panose="020B0604020202020204" pitchFamily="34" charset="0"/>
                        </a:rPr>
                        <a:t>E93</a:t>
                      </a:r>
                    </a:p>
                  </a:txBody>
                  <a:tcPr marL="9525" marR="9525" marT="9525" marB="0" anchor="b">
                    <a:lnL>
                      <a:noFill/>
                    </a:lnL>
                    <a:lnR>
                      <a:noFill/>
                    </a:lnR>
                    <a:lnT>
                      <a:noFill/>
                    </a:lnT>
                    <a:lnB>
                      <a:noFill/>
                    </a:lnB>
                  </a:tcPr>
                </a:tc>
                <a:extLst>
                  <a:ext uri="{0D108BD9-81ED-4DB2-BD59-A6C34878D82A}">
                    <a16:rowId xmlns:a16="http://schemas.microsoft.com/office/drawing/2014/main" val="3133521820"/>
                  </a:ext>
                </a:extLst>
              </a:tr>
              <a:tr h="0">
                <a:tc>
                  <a:txBody>
                    <a:bodyPr/>
                    <a:lstStyle/>
                    <a:p>
                      <a:pPr algn="l" fontAlgn="b"/>
                      <a:r>
                        <a:rPr lang="en-US" sz="1800" b="0" i="0" u="none" strike="noStrike">
                          <a:effectLst/>
                          <a:latin typeface="Arial" panose="020B0604020202020204" pitchFamily="34" charset="0"/>
                        </a:rPr>
                        <a:t>Best-fit values</a:t>
                      </a:r>
                    </a:p>
                  </a:txBody>
                  <a:tcPr marL="9525" marR="9525" marT="9525" marB="0" anchor="b">
                    <a:lnL>
                      <a:noFill/>
                    </a:lnL>
                    <a:lnR>
                      <a:noFill/>
                    </a:lnR>
                    <a:lnT>
                      <a:noFill/>
                    </a:lnT>
                    <a:lnB>
                      <a:noFill/>
                    </a:lnB>
                  </a:tcPr>
                </a:tc>
                <a:tc>
                  <a:txBody>
                    <a:bodyPr/>
                    <a:lstStyle/>
                    <a:p>
                      <a:pPr algn="r" fontAlgn="b"/>
                      <a:endParaRPr lang="en-US" sz="18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8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8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8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8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800" b="0" i="0" u="none" strike="noStrike">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833659930"/>
                  </a:ext>
                </a:extLst>
              </a:tr>
              <a:tr h="0">
                <a:tc>
                  <a:txBody>
                    <a:bodyPr/>
                    <a:lstStyle/>
                    <a:p>
                      <a:pPr algn="l" fontAlgn="b"/>
                      <a:r>
                        <a:rPr lang="en-US" sz="1800" b="0" i="0" u="none" strike="noStrike">
                          <a:effectLst/>
                          <a:latin typeface="Arial" panose="020B0604020202020204" pitchFamily="34" charset="0"/>
                        </a:rPr>
                        <a:t>Slope</a:t>
                      </a:r>
                    </a:p>
                  </a:txBody>
                  <a:tcPr marL="9525" marR="9525" marT="9525" marB="0" anchor="b">
                    <a:lnL>
                      <a:noFill/>
                    </a:lnL>
                    <a:lnR>
                      <a:noFill/>
                    </a:lnR>
                    <a:lnT>
                      <a:noFill/>
                    </a:lnT>
                    <a:lnB>
                      <a:noFill/>
                    </a:lnB>
                  </a:tcPr>
                </a:tc>
                <a:tc>
                  <a:txBody>
                    <a:bodyPr/>
                    <a:lstStyle/>
                    <a:p>
                      <a:pPr algn="r" fontAlgn="b"/>
                      <a:r>
                        <a:rPr lang="en-US" sz="1800" b="0" i="0" u="none" strike="noStrike">
                          <a:effectLst/>
                          <a:latin typeface="Arial" panose="020B0604020202020204" pitchFamily="34" charset="0"/>
                        </a:rPr>
                        <a:t>-4,916</a:t>
                      </a:r>
                    </a:p>
                  </a:txBody>
                  <a:tcPr marL="9525" marR="9525" marT="9525" marB="0" anchor="b">
                    <a:lnL>
                      <a:noFill/>
                    </a:lnL>
                    <a:lnR>
                      <a:noFill/>
                    </a:lnR>
                    <a:lnT>
                      <a:noFill/>
                    </a:lnT>
                    <a:lnB>
                      <a:noFill/>
                    </a:lnB>
                  </a:tcPr>
                </a:tc>
                <a:tc>
                  <a:txBody>
                    <a:bodyPr/>
                    <a:lstStyle/>
                    <a:p>
                      <a:pPr algn="r" fontAlgn="b"/>
                      <a:r>
                        <a:rPr lang="en-US" sz="1800" b="0" i="0" u="none" strike="noStrike">
                          <a:effectLst/>
                          <a:latin typeface="Arial" panose="020B0604020202020204" pitchFamily="34" charset="0"/>
                        </a:rPr>
                        <a:t>-4,913</a:t>
                      </a:r>
                    </a:p>
                  </a:txBody>
                  <a:tcPr marL="9525" marR="9525" marT="9525" marB="0" anchor="b">
                    <a:lnL>
                      <a:noFill/>
                    </a:lnL>
                    <a:lnR>
                      <a:noFill/>
                    </a:lnR>
                    <a:lnT>
                      <a:noFill/>
                    </a:lnT>
                    <a:lnB>
                      <a:noFill/>
                    </a:lnB>
                  </a:tcPr>
                </a:tc>
                <a:tc>
                  <a:txBody>
                    <a:bodyPr/>
                    <a:lstStyle/>
                    <a:p>
                      <a:pPr algn="r" fontAlgn="b"/>
                      <a:r>
                        <a:rPr lang="en-US" sz="1800" b="0" i="0" u="none" strike="noStrike">
                          <a:effectLst/>
                          <a:latin typeface="Arial" panose="020B0604020202020204" pitchFamily="34" charset="0"/>
                        </a:rPr>
                        <a:t>-3,837</a:t>
                      </a:r>
                    </a:p>
                  </a:txBody>
                  <a:tcPr marL="9525" marR="9525" marT="9525" marB="0" anchor="b">
                    <a:lnL>
                      <a:noFill/>
                    </a:lnL>
                    <a:lnR>
                      <a:noFill/>
                    </a:lnR>
                    <a:lnT>
                      <a:noFill/>
                    </a:lnT>
                    <a:lnB>
                      <a:noFill/>
                    </a:lnB>
                  </a:tcPr>
                </a:tc>
                <a:tc>
                  <a:txBody>
                    <a:bodyPr/>
                    <a:lstStyle/>
                    <a:p>
                      <a:pPr algn="r" fontAlgn="b"/>
                      <a:r>
                        <a:rPr lang="en-US" sz="1800" b="0" i="0" u="none" strike="noStrike">
                          <a:effectLst/>
                          <a:latin typeface="Arial" panose="020B0604020202020204" pitchFamily="34" charset="0"/>
                        </a:rPr>
                        <a:t>-3,795</a:t>
                      </a:r>
                    </a:p>
                  </a:txBody>
                  <a:tcPr marL="9525" marR="9525" marT="9525" marB="0" anchor="b">
                    <a:lnL>
                      <a:noFill/>
                    </a:lnL>
                    <a:lnR>
                      <a:noFill/>
                    </a:lnR>
                    <a:lnT>
                      <a:noFill/>
                    </a:lnT>
                    <a:lnB>
                      <a:noFill/>
                    </a:lnB>
                  </a:tcPr>
                </a:tc>
                <a:tc>
                  <a:txBody>
                    <a:bodyPr/>
                    <a:lstStyle/>
                    <a:p>
                      <a:pPr algn="r" fontAlgn="b"/>
                      <a:r>
                        <a:rPr lang="en-US" sz="1800" b="0" i="0" u="none" strike="noStrike">
                          <a:effectLst/>
                          <a:latin typeface="Arial" panose="020B0604020202020204" pitchFamily="34" charset="0"/>
                        </a:rPr>
                        <a:t>-4,144</a:t>
                      </a:r>
                    </a:p>
                  </a:txBody>
                  <a:tcPr marL="9525" marR="9525" marT="9525" marB="0" anchor="b">
                    <a:lnL>
                      <a:noFill/>
                    </a:lnL>
                    <a:lnR>
                      <a:noFill/>
                    </a:lnR>
                    <a:lnT>
                      <a:noFill/>
                    </a:lnT>
                    <a:lnB>
                      <a:noFill/>
                    </a:lnB>
                  </a:tcPr>
                </a:tc>
                <a:tc>
                  <a:txBody>
                    <a:bodyPr/>
                    <a:lstStyle/>
                    <a:p>
                      <a:pPr algn="r" fontAlgn="b"/>
                      <a:r>
                        <a:rPr lang="en-US" sz="1800" b="0" i="0" u="none" strike="noStrike">
                          <a:effectLst/>
                          <a:latin typeface="Arial" panose="020B0604020202020204" pitchFamily="34" charset="0"/>
                        </a:rPr>
                        <a:t>-2,411</a:t>
                      </a:r>
                    </a:p>
                  </a:txBody>
                  <a:tcPr marL="9525" marR="9525" marT="9525" marB="0" anchor="b">
                    <a:lnL>
                      <a:noFill/>
                    </a:lnL>
                    <a:lnR>
                      <a:noFill/>
                    </a:lnR>
                    <a:lnT>
                      <a:noFill/>
                    </a:lnT>
                    <a:lnB>
                      <a:noFill/>
                    </a:lnB>
                  </a:tcPr>
                </a:tc>
                <a:extLst>
                  <a:ext uri="{0D108BD9-81ED-4DB2-BD59-A6C34878D82A}">
                    <a16:rowId xmlns:a16="http://schemas.microsoft.com/office/drawing/2014/main" val="1132019087"/>
                  </a:ext>
                </a:extLst>
              </a:tr>
              <a:tr h="0">
                <a:tc>
                  <a:txBody>
                    <a:bodyPr/>
                    <a:lstStyle/>
                    <a:p>
                      <a:pPr algn="l" fontAlgn="b"/>
                      <a:r>
                        <a:rPr lang="en-US" sz="1800" b="0" i="0" u="none" strike="noStrike">
                          <a:effectLst/>
                          <a:latin typeface="Arial" panose="020B0604020202020204" pitchFamily="34" charset="0"/>
                        </a:rPr>
                        <a:t>Y-intercept</a:t>
                      </a:r>
                    </a:p>
                  </a:txBody>
                  <a:tcPr marL="9525" marR="9525" marT="9525" marB="0" anchor="b">
                    <a:lnL>
                      <a:noFill/>
                    </a:lnL>
                    <a:lnR>
                      <a:noFill/>
                    </a:lnR>
                    <a:lnT>
                      <a:noFill/>
                    </a:lnT>
                    <a:lnB>
                      <a:noFill/>
                    </a:lnB>
                  </a:tcPr>
                </a:tc>
                <a:tc>
                  <a:txBody>
                    <a:bodyPr/>
                    <a:lstStyle/>
                    <a:p>
                      <a:pPr algn="r" fontAlgn="b"/>
                      <a:r>
                        <a:rPr lang="en-US" sz="1800" b="0" i="0" u="none" strike="noStrike">
                          <a:effectLst/>
                          <a:latin typeface="Arial" panose="020B0604020202020204" pitchFamily="34" charset="0"/>
                        </a:rPr>
                        <a:t>135,6</a:t>
                      </a:r>
                    </a:p>
                  </a:txBody>
                  <a:tcPr marL="9525" marR="9525" marT="9525" marB="0" anchor="b">
                    <a:lnL>
                      <a:noFill/>
                    </a:lnL>
                    <a:lnR>
                      <a:noFill/>
                    </a:lnR>
                    <a:lnT>
                      <a:noFill/>
                    </a:lnT>
                    <a:lnB>
                      <a:noFill/>
                    </a:lnB>
                  </a:tcPr>
                </a:tc>
                <a:tc>
                  <a:txBody>
                    <a:bodyPr/>
                    <a:lstStyle/>
                    <a:p>
                      <a:pPr algn="r" fontAlgn="b"/>
                      <a:r>
                        <a:rPr lang="en-US" sz="1800" b="0" i="0" u="none" strike="noStrike">
                          <a:effectLst/>
                          <a:latin typeface="Arial" panose="020B0604020202020204" pitchFamily="34" charset="0"/>
                        </a:rPr>
                        <a:t>136,4</a:t>
                      </a:r>
                    </a:p>
                  </a:txBody>
                  <a:tcPr marL="9525" marR="9525" marT="9525" marB="0" anchor="b">
                    <a:lnL>
                      <a:noFill/>
                    </a:lnL>
                    <a:lnR>
                      <a:noFill/>
                    </a:lnR>
                    <a:lnT>
                      <a:noFill/>
                    </a:lnT>
                    <a:lnB>
                      <a:noFill/>
                    </a:lnB>
                  </a:tcPr>
                </a:tc>
                <a:tc>
                  <a:txBody>
                    <a:bodyPr/>
                    <a:lstStyle/>
                    <a:p>
                      <a:pPr algn="r" fontAlgn="b"/>
                      <a:r>
                        <a:rPr lang="en-US" sz="1800" b="0" i="0" u="none" strike="noStrike">
                          <a:effectLst/>
                          <a:latin typeface="Arial" panose="020B0604020202020204" pitchFamily="34" charset="0"/>
                        </a:rPr>
                        <a:t>122,7</a:t>
                      </a:r>
                    </a:p>
                  </a:txBody>
                  <a:tcPr marL="9525" marR="9525" marT="9525" marB="0" anchor="b">
                    <a:lnL>
                      <a:noFill/>
                    </a:lnL>
                    <a:lnR>
                      <a:noFill/>
                    </a:lnR>
                    <a:lnT>
                      <a:noFill/>
                    </a:lnT>
                    <a:lnB>
                      <a:noFill/>
                    </a:lnB>
                  </a:tcPr>
                </a:tc>
                <a:tc>
                  <a:txBody>
                    <a:bodyPr/>
                    <a:lstStyle/>
                    <a:p>
                      <a:pPr algn="r" fontAlgn="b"/>
                      <a:r>
                        <a:rPr lang="en-US" sz="1800" b="0" i="0" u="none" strike="noStrike">
                          <a:effectLst/>
                          <a:latin typeface="Arial" panose="020B0604020202020204" pitchFamily="34" charset="0"/>
                        </a:rPr>
                        <a:t>121,8</a:t>
                      </a:r>
                    </a:p>
                  </a:txBody>
                  <a:tcPr marL="9525" marR="9525" marT="9525" marB="0" anchor="b">
                    <a:lnL>
                      <a:noFill/>
                    </a:lnL>
                    <a:lnR>
                      <a:noFill/>
                    </a:lnR>
                    <a:lnT>
                      <a:noFill/>
                    </a:lnT>
                    <a:lnB>
                      <a:noFill/>
                    </a:lnB>
                  </a:tcPr>
                </a:tc>
                <a:tc>
                  <a:txBody>
                    <a:bodyPr/>
                    <a:lstStyle/>
                    <a:p>
                      <a:pPr algn="r" fontAlgn="b"/>
                      <a:r>
                        <a:rPr lang="en-US" sz="1800" b="0" i="0" u="none" strike="noStrike">
                          <a:effectLst/>
                          <a:latin typeface="Arial" panose="020B0604020202020204" pitchFamily="34" charset="0"/>
                        </a:rPr>
                        <a:t>127,9</a:t>
                      </a:r>
                    </a:p>
                  </a:txBody>
                  <a:tcPr marL="9525" marR="9525" marT="9525" marB="0" anchor="b">
                    <a:lnL>
                      <a:noFill/>
                    </a:lnL>
                    <a:lnR>
                      <a:noFill/>
                    </a:lnR>
                    <a:lnT>
                      <a:noFill/>
                    </a:lnT>
                    <a:lnB>
                      <a:noFill/>
                    </a:lnB>
                  </a:tcPr>
                </a:tc>
                <a:tc>
                  <a:txBody>
                    <a:bodyPr/>
                    <a:lstStyle/>
                    <a:p>
                      <a:pPr algn="r" fontAlgn="b"/>
                      <a:r>
                        <a:rPr lang="en-US" sz="1800" b="0" i="0" u="none" strike="noStrike">
                          <a:effectLst/>
                          <a:latin typeface="Arial" panose="020B0604020202020204" pitchFamily="34" charset="0"/>
                        </a:rPr>
                        <a:t>97,26</a:t>
                      </a:r>
                    </a:p>
                  </a:txBody>
                  <a:tcPr marL="9525" marR="9525" marT="9525" marB="0" anchor="b">
                    <a:lnL>
                      <a:noFill/>
                    </a:lnL>
                    <a:lnR>
                      <a:noFill/>
                    </a:lnR>
                    <a:lnT>
                      <a:noFill/>
                    </a:lnT>
                    <a:lnB>
                      <a:noFill/>
                    </a:lnB>
                  </a:tcPr>
                </a:tc>
                <a:extLst>
                  <a:ext uri="{0D108BD9-81ED-4DB2-BD59-A6C34878D82A}">
                    <a16:rowId xmlns:a16="http://schemas.microsoft.com/office/drawing/2014/main" val="957762311"/>
                  </a:ext>
                </a:extLst>
              </a:tr>
              <a:tr h="0">
                <a:tc>
                  <a:txBody>
                    <a:bodyPr/>
                    <a:lstStyle/>
                    <a:p>
                      <a:pPr algn="l" fontAlgn="b"/>
                      <a:r>
                        <a:rPr lang="en-US" sz="1800" b="0" i="0" u="none" strike="noStrike">
                          <a:effectLst/>
                          <a:latin typeface="Arial" panose="020B0604020202020204" pitchFamily="34" charset="0"/>
                        </a:rPr>
                        <a:t>X-intercept</a:t>
                      </a:r>
                    </a:p>
                  </a:txBody>
                  <a:tcPr marL="9525" marR="9525" marT="9525" marB="0" anchor="b">
                    <a:lnL>
                      <a:noFill/>
                    </a:lnL>
                    <a:lnR>
                      <a:noFill/>
                    </a:lnR>
                    <a:lnT>
                      <a:noFill/>
                    </a:lnT>
                    <a:lnB>
                      <a:noFill/>
                    </a:lnB>
                  </a:tcPr>
                </a:tc>
                <a:tc>
                  <a:txBody>
                    <a:bodyPr/>
                    <a:lstStyle/>
                    <a:p>
                      <a:pPr algn="r" fontAlgn="b"/>
                      <a:r>
                        <a:rPr lang="en-US" sz="1800" b="0" i="0" u="none" strike="noStrike">
                          <a:effectLst/>
                          <a:latin typeface="Arial" panose="020B0604020202020204" pitchFamily="34" charset="0"/>
                        </a:rPr>
                        <a:t>27,58</a:t>
                      </a:r>
                    </a:p>
                  </a:txBody>
                  <a:tcPr marL="9525" marR="9525" marT="9525" marB="0" anchor="b">
                    <a:lnL>
                      <a:noFill/>
                    </a:lnL>
                    <a:lnR>
                      <a:noFill/>
                    </a:lnR>
                    <a:lnT>
                      <a:noFill/>
                    </a:lnT>
                    <a:lnB>
                      <a:noFill/>
                    </a:lnB>
                  </a:tcPr>
                </a:tc>
                <a:tc>
                  <a:txBody>
                    <a:bodyPr/>
                    <a:lstStyle/>
                    <a:p>
                      <a:pPr algn="r" fontAlgn="b"/>
                      <a:r>
                        <a:rPr lang="en-US" sz="1800" b="0" i="0" u="none" strike="noStrike">
                          <a:effectLst/>
                          <a:latin typeface="Arial" panose="020B0604020202020204" pitchFamily="34" charset="0"/>
                        </a:rPr>
                        <a:t>27,77</a:t>
                      </a:r>
                    </a:p>
                  </a:txBody>
                  <a:tcPr marL="9525" marR="9525" marT="9525" marB="0" anchor="b">
                    <a:lnL>
                      <a:noFill/>
                    </a:lnL>
                    <a:lnR>
                      <a:noFill/>
                    </a:lnR>
                    <a:lnT>
                      <a:noFill/>
                    </a:lnT>
                    <a:lnB>
                      <a:noFill/>
                    </a:lnB>
                  </a:tcPr>
                </a:tc>
                <a:tc>
                  <a:txBody>
                    <a:bodyPr/>
                    <a:lstStyle/>
                    <a:p>
                      <a:pPr algn="r" fontAlgn="b"/>
                      <a:r>
                        <a:rPr lang="en-US" sz="1800" b="0" i="0" u="none" strike="noStrike">
                          <a:effectLst/>
                          <a:latin typeface="Arial" panose="020B0604020202020204" pitchFamily="34" charset="0"/>
                        </a:rPr>
                        <a:t>31,98</a:t>
                      </a:r>
                    </a:p>
                  </a:txBody>
                  <a:tcPr marL="9525" marR="9525" marT="9525" marB="0" anchor="b">
                    <a:lnL>
                      <a:noFill/>
                    </a:lnL>
                    <a:lnR>
                      <a:noFill/>
                    </a:lnR>
                    <a:lnT>
                      <a:noFill/>
                    </a:lnT>
                    <a:lnB>
                      <a:noFill/>
                    </a:lnB>
                  </a:tcPr>
                </a:tc>
                <a:tc>
                  <a:txBody>
                    <a:bodyPr/>
                    <a:lstStyle/>
                    <a:p>
                      <a:pPr algn="r" fontAlgn="b"/>
                      <a:r>
                        <a:rPr lang="en-US" sz="1800" b="0" i="0" u="none" strike="noStrike">
                          <a:effectLst/>
                          <a:latin typeface="Arial" panose="020B0604020202020204" pitchFamily="34" charset="0"/>
                        </a:rPr>
                        <a:t>32,10</a:t>
                      </a:r>
                    </a:p>
                  </a:txBody>
                  <a:tcPr marL="9525" marR="9525" marT="9525" marB="0" anchor="b">
                    <a:lnL>
                      <a:noFill/>
                    </a:lnL>
                    <a:lnR>
                      <a:noFill/>
                    </a:lnR>
                    <a:lnT>
                      <a:noFill/>
                    </a:lnT>
                    <a:lnB>
                      <a:noFill/>
                    </a:lnB>
                  </a:tcPr>
                </a:tc>
                <a:tc>
                  <a:txBody>
                    <a:bodyPr/>
                    <a:lstStyle/>
                    <a:p>
                      <a:pPr algn="r" fontAlgn="b"/>
                      <a:r>
                        <a:rPr lang="en-US" sz="1800" b="0" i="0" u="none" strike="noStrike">
                          <a:effectLst/>
                          <a:latin typeface="Arial" panose="020B0604020202020204" pitchFamily="34" charset="0"/>
                        </a:rPr>
                        <a:t>30,86</a:t>
                      </a:r>
                    </a:p>
                  </a:txBody>
                  <a:tcPr marL="9525" marR="9525" marT="9525" marB="0" anchor="b">
                    <a:lnL>
                      <a:noFill/>
                    </a:lnL>
                    <a:lnR>
                      <a:noFill/>
                    </a:lnR>
                    <a:lnT>
                      <a:noFill/>
                    </a:lnT>
                    <a:lnB>
                      <a:noFill/>
                    </a:lnB>
                  </a:tcPr>
                </a:tc>
                <a:tc>
                  <a:txBody>
                    <a:bodyPr/>
                    <a:lstStyle/>
                    <a:p>
                      <a:pPr algn="r" fontAlgn="b"/>
                      <a:r>
                        <a:rPr lang="en-US" sz="1800" b="0" i="0" u="none" strike="noStrike">
                          <a:effectLst/>
                          <a:latin typeface="Arial" panose="020B0604020202020204" pitchFamily="34" charset="0"/>
                        </a:rPr>
                        <a:t>40,33</a:t>
                      </a:r>
                    </a:p>
                  </a:txBody>
                  <a:tcPr marL="9525" marR="9525" marT="9525" marB="0" anchor="b">
                    <a:lnL>
                      <a:noFill/>
                    </a:lnL>
                    <a:lnR>
                      <a:noFill/>
                    </a:lnR>
                    <a:lnT>
                      <a:noFill/>
                    </a:lnT>
                    <a:lnB>
                      <a:noFill/>
                    </a:lnB>
                  </a:tcPr>
                </a:tc>
                <a:extLst>
                  <a:ext uri="{0D108BD9-81ED-4DB2-BD59-A6C34878D82A}">
                    <a16:rowId xmlns:a16="http://schemas.microsoft.com/office/drawing/2014/main" val="1955402123"/>
                  </a:ext>
                </a:extLst>
              </a:tr>
              <a:tr h="0">
                <a:tc>
                  <a:txBody>
                    <a:bodyPr/>
                    <a:lstStyle/>
                    <a:p>
                      <a:pPr algn="l" fontAlgn="b"/>
                      <a:r>
                        <a:rPr lang="en-US" sz="1800" b="0" i="0" u="none" strike="noStrike">
                          <a:effectLst/>
                          <a:latin typeface="Arial" panose="020B0604020202020204" pitchFamily="34" charset="0"/>
                        </a:rPr>
                        <a:t>1/slope</a:t>
                      </a:r>
                    </a:p>
                  </a:txBody>
                  <a:tcPr marL="9525" marR="9525" marT="9525" marB="0" anchor="b">
                    <a:lnL>
                      <a:noFill/>
                    </a:lnL>
                    <a:lnR>
                      <a:noFill/>
                    </a:lnR>
                    <a:lnT>
                      <a:noFill/>
                    </a:lnT>
                    <a:lnB>
                      <a:noFill/>
                    </a:lnB>
                  </a:tcPr>
                </a:tc>
                <a:tc>
                  <a:txBody>
                    <a:bodyPr/>
                    <a:lstStyle/>
                    <a:p>
                      <a:pPr algn="r" fontAlgn="b"/>
                      <a:r>
                        <a:rPr lang="en-US" sz="1800" b="0" i="0" u="none" strike="noStrike">
                          <a:effectLst/>
                          <a:latin typeface="Arial" panose="020B0604020202020204" pitchFamily="34" charset="0"/>
                        </a:rPr>
                        <a:t>-0,2034</a:t>
                      </a:r>
                    </a:p>
                  </a:txBody>
                  <a:tcPr marL="9525" marR="9525" marT="9525" marB="0" anchor="b">
                    <a:lnL>
                      <a:noFill/>
                    </a:lnL>
                    <a:lnR>
                      <a:noFill/>
                    </a:lnR>
                    <a:lnT>
                      <a:noFill/>
                    </a:lnT>
                    <a:lnB>
                      <a:noFill/>
                    </a:lnB>
                  </a:tcPr>
                </a:tc>
                <a:tc>
                  <a:txBody>
                    <a:bodyPr/>
                    <a:lstStyle/>
                    <a:p>
                      <a:pPr algn="r" fontAlgn="b"/>
                      <a:r>
                        <a:rPr lang="en-US" sz="1800" b="0" i="0" u="none" strike="noStrike">
                          <a:effectLst/>
                          <a:latin typeface="Arial" panose="020B0604020202020204" pitchFamily="34" charset="0"/>
                        </a:rPr>
                        <a:t>-0,2035</a:t>
                      </a:r>
                    </a:p>
                  </a:txBody>
                  <a:tcPr marL="9525" marR="9525" marT="9525" marB="0" anchor="b">
                    <a:lnL>
                      <a:noFill/>
                    </a:lnL>
                    <a:lnR>
                      <a:noFill/>
                    </a:lnR>
                    <a:lnT>
                      <a:noFill/>
                    </a:lnT>
                    <a:lnB>
                      <a:noFill/>
                    </a:lnB>
                  </a:tcPr>
                </a:tc>
                <a:tc>
                  <a:txBody>
                    <a:bodyPr/>
                    <a:lstStyle/>
                    <a:p>
                      <a:pPr algn="r" fontAlgn="b"/>
                      <a:r>
                        <a:rPr lang="en-US" sz="1800" b="0" i="0" u="none" strike="noStrike">
                          <a:effectLst/>
                          <a:latin typeface="Arial" panose="020B0604020202020204" pitchFamily="34" charset="0"/>
                        </a:rPr>
                        <a:t>-0,2606</a:t>
                      </a:r>
                    </a:p>
                  </a:txBody>
                  <a:tcPr marL="9525" marR="9525" marT="9525" marB="0" anchor="b">
                    <a:lnL>
                      <a:noFill/>
                    </a:lnL>
                    <a:lnR>
                      <a:noFill/>
                    </a:lnR>
                    <a:lnT>
                      <a:noFill/>
                    </a:lnT>
                    <a:lnB>
                      <a:noFill/>
                    </a:lnB>
                  </a:tcPr>
                </a:tc>
                <a:tc>
                  <a:txBody>
                    <a:bodyPr/>
                    <a:lstStyle/>
                    <a:p>
                      <a:pPr algn="r" fontAlgn="b"/>
                      <a:r>
                        <a:rPr lang="en-US" sz="1800" b="0" i="0" u="none" strike="noStrike">
                          <a:effectLst/>
                          <a:latin typeface="Arial" panose="020B0604020202020204" pitchFamily="34" charset="0"/>
                        </a:rPr>
                        <a:t>-0,2635</a:t>
                      </a:r>
                    </a:p>
                  </a:txBody>
                  <a:tcPr marL="9525" marR="9525" marT="9525" marB="0" anchor="b">
                    <a:lnL>
                      <a:noFill/>
                    </a:lnL>
                    <a:lnR>
                      <a:noFill/>
                    </a:lnR>
                    <a:lnT>
                      <a:noFill/>
                    </a:lnT>
                    <a:lnB>
                      <a:noFill/>
                    </a:lnB>
                  </a:tcPr>
                </a:tc>
                <a:tc>
                  <a:txBody>
                    <a:bodyPr/>
                    <a:lstStyle/>
                    <a:p>
                      <a:pPr algn="r" fontAlgn="b"/>
                      <a:r>
                        <a:rPr lang="en-US" sz="1800" b="0" i="0" u="none" strike="noStrike">
                          <a:effectLst/>
                          <a:latin typeface="Arial" panose="020B0604020202020204" pitchFamily="34" charset="0"/>
                        </a:rPr>
                        <a:t>-0,2413</a:t>
                      </a:r>
                    </a:p>
                  </a:txBody>
                  <a:tcPr marL="9525" marR="9525" marT="9525" marB="0" anchor="b">
                    <a:lnL>
                      <a:noFill/>
                    </a:lnL>
                    <a:lnR>
                      <a:noFill/>
                    </a:lnR>
                    <a:lnT>
                      <a:noFill/>
                    </a:lnT>
                    <a:lnB>
                      <a:noFill/>
                    </a:lnB>
                  </a:tcPr>
                </a:tc>
                <a:tc>
                  <a:txBody>
                    <a:bodyPr/>
                    <a:lstStyle/>
                    <a:p>
                      <a:pPr algn="r" fontAlgn="b"/>
                      <a:r>
                        <a:rPr lang="en-US" sz="1800" b="0" i="0" u="none" strike="noStrike" dirty="0">
                          <a:effectLst/>
                          <a:latin typeface="Arial" panose="020B0604020202020204" pitchFamily="34" charset="0"/>
                        </a:rPr>
                        <a:t>-0,4147</a:t>
                      </a:r>
                    </a:p>
                  </a:txBody>
                  <a:tcPr marL="9525" marR="9525" marT="9525" marB="0" anchor="b">
                    <a:lnL>
                      <a:noFill/>
                    </a:lnL>
                    <a:lnR>
                      <a:noFill/>
                    </a:lnR>
                    <a:lnT>
                      <a:noFill/>
                    </a:lnT>
                    <a:lnB>
                      <a:noFill/>
                    </a:lnB>
                  </a:tcPr>
                </a:tc>
                <a:extLst>
                  <a:ext uri="{0D108BD9-81ED-4DB2-BD59-A6C34878D82A}">
                    <a16:rowId xmlns:a16="http://schemas.microsoft.com/office/drawing/2014/main" val="2140096723"/>
                  </a:ext>
                </a:extLst>
              </a:tr>
            </a:tbl>
          </a:graphicData>
        </a:graphic>
      </p:graphicFrame>
      <p:sp>
        <p:nvSpPr>
          <p:cNvPr id="4" name="CuadroTexto 3">
            <a:extLst>
              <a:ext uri="{FF2B5EF4-FFF2-40B4-BE49-F238E27FC236}">
                <a16:creationId xmlns:a16="http://schemas.microsoft.com/office/drawing/2014/main" id="{713AE610-F2F9-6B06-E94C-7F7D8269624F}"/>
              </a:ext>
            </a:extLst>
          </p:cNvPr>
          <p:cNvSpPr txBox="1"/>
          <p:nvPr/>
        </p:nvSpPr>
        <p:spPr>
          <a:xfrm>
            <a:off x="8083884" y="1259902"/>
            <a:ext cx="3737811" cy="2862322"/>
          </a:xfrm>
          <a:prstGeom prst="rect">
            <a:avLst/>
          </a:prstGeom>
          <a:noFill/>
          <a:ln w="25400">
            <a:solidFill>
              <a:schemeClr val="tx1"/>
            </a:solidFill>
          </a:ln>
        </p:spPr>
        <p:txBody>
          <a:bodyPr wrap="square" rtlCol="0">
            <a:spAutoFit/>
          </a:bodyPr>
          <a:lstStyle/>
          <a:p>
            <a:pPr algn="ctr"/>
            <a:r>
              <a:rPr lang="en-US" sz="2000" dirty="0">
                <a:latin typeface="Arial" panose="020B0604020202020204" pitchFamily="34" charset="0"/>
                <a:cs typeface="Arial" panose="020B0604020202020204" pitchFamily="34" charset="0"/>
              </a:rPr>
              <a:t>The period from first flowering to maturity was reduced as sowing date was delayed. The rate of reduction was from -4,9 days/day of delayed in sowing date (</a:t>
            </a:r>
            <a:r>
              <a:rPr lang="en-US" sz="2000" dirty="0" err="1">
                <a:latin typeface="Arial" panose="020B0604020202020204" pitchFamily="34" charset="0"/>
                <a:cs typeface="Arial" panose="020B0604020202020204" pitchFamily="34" charset="0"/>
              </a:rPr>
              <a:t>Nujet</a:t>
            </a:r>
            <a:r>
              <a:rPr lang="en-US" sz="2000" dirty="0">
                <a:latin typeface="Arial" panose="020B0604020202020204" pitchFamily="34" charset="0"/>
                <a:cs typeface="Arial" panose="020B0604020202020204" pitchFamily="34" charset="0"/>
              </a:rPr>
              <a:t>, Avanza) to -2,4 Days/day (E93). The rest of the genotypes showed intermediate values</a:t>
            </a:r>
          </a:p>
        </p:txBody>
      </p:sp>
      <p:sp>
        <p:nvSpPr>
          <p:cNvPr id="5" name="CuadroTexto 4">
            <a:extLst>
              <a:ext uri="{FF2B5EF4-FFF2-40B4-BE49-F238E27FC236}">
                <a16:creationId xmlns:a16="http://schemas.microsoft.com/office/drawing/2014/main" id="{32144C16-6898-5824-F0B1-A2E5BAD709D1}"/>
              </a:ext>
            </a:extLst>
          </p:cNvPr>
          <p:cNvSpPr txBox="1"/>
          <p:nvPr/>
        </p:nvSpPr>
        <p:spPr>
          <a:xfrm>
            <a:off x="2123374" y="50429"/>
            <a:ext cx="7945252" cy="461665"/>
          </a:xfrm>
          <a:prstGeom prst="rect">
            <a:avLst/>
          </a:prstGeom>
          <a:noFill/>
        </p:spPr>
        <p:txBody>
          <a:bodyPr wrap="none" rtlCol="0">
            <a:spAutoFit/>
          </a:bodyPr>
          <a:lstStyle/>
          <a:p>
            <a:r>
              <a:rPr lang="es-AR" sz="2400" b="1" u="sng" dirty="0">
                <a:latin typeface="Arial" panose="020B0604020202020204" pitchFamily="34" charset="0"/>
                <a:cs typeface="Arial" panose="020B0604020202020204" pitchFamily="34" charset="0"/>
              </a:rPr>
              <a:t>GRAIN FILLING PERIOD: FLOWERING TO MATURITY</a:t>
            </a:r>
            <a:endParaRPr lang="en-US" sz="2400"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27588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8ED7621F-5295-3E14-B9E2-644B53EFFF0C}"/>
              </a:ext>
            </a:extLst>
          </p:cNvPr>
          <p:cNvGraphicFramePr>
            <a:graphicFrameLocks noGrp="1"/>
          </p:cNvGraphicFramePr>
          <p:nvPr>
            <p:extLst>
              <p:ext uri="{D42A27DB-BD31-4B8C-83A1-F6EECF244321}">
                <p14:modId xmlns:p14="http://schemas.microsoft.com/office/powerpoint/2010/main" val="3288571752"/>
              </p:ext>
            </p:extLst>
          </p:nvPr>
        </p:nvGraphicFramePr>
        <p:xfrm>
          <a:off x="592306" y="5258521"/>
          <a:ext cx="8483600" cy="1520190"/>
        </p:xfrm>
        <a:graphic>
          <a:graphicData uri="http://schemas.openxmlformats.org/drawingml/2006/table">
            <a:tbl>
              <a:tblPr/>
              <a:tblGrid>
                <a:gridCol w="2011702">
                  <a:extLst>
                    <a:ext uri="{9D8B030D-6E8A-4147-A177-3AD203B41FA5}">
                      <a16:colId xmlns:a16="http://schemas.microsoft.com/office/drawing/2014/main" val="1421116220"/>
                    </a:ext>
                  </a:extLst>
                </a:gridCol>
                <a:gridCol w="1033535">
                  <a:extLst>
                    <a:ext uri="{9D8B030D-6E8A-4147-A177-3AD203B41FA5}">
                      <a16:colId xmlns:a16="http://schemas.microsoft.com/office/drawing/2014/main" val="1215044374"/>
                    </a:ext>
                  </a:extLst>
                </a:gridCol>
                <a:gridCol w="1070447">
                  <a:extLst>
                    <a:ext uri="{9D8B030D-6E8A-4147-A177-3AD203B41FA5}">
                      <a16:colId xmlns:a16="http://schemas.microsoft.com/office/drawing/2014/main" val="1417449839"/>
                    </a:ext>
                  </a:extLst>
                </a:gridCol>
                <a:gridCol w="1070447">
                  <a:extLst>
                    <a:ext uri="{9D8B030D-6E8A-4147-A177-3AD203B41FA5}">
                      <a16:colId xmlns:a16="http://schemas.microsoft.com/office/drawing/2014/main" val="1164328176"/>
                    </a:ext>
                  </a:extLst>
                </a:gridCol>
                <a:gridCol w="1070447">
                  <a:extLst>
                    <a:ext uri="{9D8B030D-6E8A-4147-A177-3AD203B41FA5}">
                      <a16:colId xmlns:a16="http://schemas.microsoft.com/office/drawing/2014/main" val="488554406"/>
                    </a:ext>
                  </a:extLst>
                </a:gridCol>
                <a:gridCol w="1070447">
                  <a:extLst>
                    <a:ext uri="{9D8B030D-6E8A-4147-A177-3AD203B41FA5}">
                      <a16:colId xmlns:a16="http://schemas.microsoft.com/office/drawing/2014/main" val="1922162307"/>
                    </a:ext>
                  </a:extLst>
                </a:gridCol>
                <a:gridCol w="1156575">
                  <a:extLst>
                    <a:ext uri="{9D8B030D-6E8A-4147-A177-3AD203B41FA5}">
                      <a16:colId xmlns:a16="http://schemas.microsoft.com/office/drawing/2014/main" val="2588325334"/>
                    </a:ext>
                  </a:extLst>
                </a:gridCol>
              </a:tblGrid>
              <a:tr h="0">
                <a:tc>
                  <a:txBody>
                    <a:bodyPr/>
                    <a:lstStyle/>
                    <a:p>
                      <a:pPr algn="ctr" fontAlgn="b"/>
                      <a:endParaRPr lang="en-US" sz="1600" b="0" i="0" u="none" strike="noStrike">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ctr" fontAlgn="b"/>
                      <a:r>
                        <a:rPr lang="en-US" sz="1600" b="1" i="0" u="none" strike="noStrike" dirty="0">
                          <a:solidFill>
                            <a:schemeClr val="tx1"/>
                          </a:solidFill>
                          <a:effectLst/>
                          <a:latin typeface="Arial" panose="020B0604020202020204" pitchFamily="34" charset="0"/>
                        </a:rPr>
                        <a:t>NUJET</a:t>
                      </a:r>
                    </a:p>
                  </a:txBody>
                  <a:tcPr marL="9525" marR="9525" marT="9525" marB="0" anchor="b">
                    <a:lnL>
                      <a:noFill/>
                    </a:lnL>
                    <a:lnR>
                      <a:noFill/>
                    </a:lnR>
                    <a:lnT>
                      <a:noFill/>
                    </a:lnT>
                    <a:lnB>
                      <a:noFill/>
                    </a:lnB>
                  </a:tcPr>
                </a:tc>
                <a:tc>
                  <a:txBody>
                    <a:bodyPr/>
                    <a:lstStyle/>
                    <a:p>
                      <a:pPr algn="ctr" fontAlgn="b"/>
                      <a:r>
                        <a:rPr lang="en-US" sz="1600" b="1" i="0" u="none" strike="noStrike" dirty="0">
                          <a:solidFill>
                            <a:schemeClr val="tx1"/>
                          </a:solidFill>
                          <a:effectLst/>
                          <a:latin typeface="Arial" panose="020B0604020202020204" pitchFamily="34" charset="0"/>
                        </a:rPr>
                        <a:t>AVANZA</a:t>
                      </a:r>
                    </a:p>
                  </a:txBody>
                  <a:tcPr marL="9525" marR="9525" marT="9525" marB="0" anchor="b">
                    <a:lnL>
                      <a:noFill/>
                    </a:lnL>
                    <a:lnR>
                      <a:noFill/>
                    </a:lnR>
                    <a:lnT>
                      <a:noFill/>
                    </a:lnT>
                    <a:lnB>
                      <a:noFill/>
                    </a:lnB>
                  </a:tcPr>
                </a:tc>
                <a:tc>
                  <a:txBody>
                    <a:bodyPr/>
                    <a:lstStyle/>
                    <a:p>
                      <a:pPr algn="ctr" fontAlgn="b"/>
                      <a:r>
                        <a:rPr lang="en-US" sz="1600" b="1" i="0" u="none" strike="noStrike" dirty="0">
                          <a:solidFill>
                            <a:schemeClr val="tx1"/>
                          </a:solidFill>
                          <a:effectLst/>
                          <a:latin typeface="Arial" panose="020B0604020202020204" pitchFamily="34" charset="0"/>
                        </a:rPr>
                        <a:t>E63</a:t>
                      </a:r>
                    </a:p>
                  </a:txBody>
                  <a:tcPr marL="9525" marR="9525" marT="9525" marB="0" anchor="b">
                    <a:lnL>
                      <a:noFill/>
                    </a:lnL>
                    <a:lnR>
                      <a:noFill/>
                    </a:lnR>
                    <a:lnT>
                      <a:noFill/>
                    </a:lnT>
                    <a:lnB>
                      <a:noFill/>
                    </a:lnB>
                  </a:tcPr>
                </a:tc>
                <a:tc>
                  <a:txBody>
                    <a:bodyPr/>
                    <a:lstStyle/>
                    <a:p>
                      <a:pPr algn="ctr" fontAlgn="b"/>
                      <a:r>
                        <a:rPr lang="en-US" sz="1600" b="1" i="0" u="none" strike="noStrike" dirty="0">
                          <a:solidFill>
                            <a:schemeClr val="tx1"/>
                          </a:solidFill>
                          <a:effectLst/>
                          <a:latin typeface="Arial" panose="020B0604020202020204" pitchFamily="34" charset="0"/>
                        </a:rPr>
                        <a:t>E68</a:t>
                      </a:r>
                    </a:p>
                  </a:txBody>
                  <a:tcPr marL="9525" marR="9525" marT="9525" marB="0" anchor="b">
                    <a:lnL>
                      <a:noFill/>
                    </a:lnL>
                    <a:lnR>
                      <a:noFill/>
                    </a:lnR>
                    <a:lnT>
                      <a:noFill/>
                    </a:lnT>
                    <a:lnB>
                      <a:noFill/>
                    </a:lnB>
                  </a:tcPr>
                </a:tc>
                <a:tc>
                  <a:txBody>
                    <a:bodyPr/>
                    <a:lstStyle/>
                    <a:p>
                      <a:pPr algn="ctr" fontAlgn="b"/>
                      <a:r>
                        <a:rPr lang="en-US" sz="1600" b="1" i="0" u="none" strike="noStrike" dirty="0">
                          <a:solidFill>
                            <a:schemeClr val="tx1"/>
                          </a:solidFill>
                          <a:effectLst/>
                          <a:latin typeface="Arial" panose="020B0604020202020204" pitchFamily="34" charset="0"/>
                        </a:rPr>
                        <a:t>E87</a:t>
                      </a:r>
                    </a:p>
                  </a:txBody>
                  <a:tcPr marL="9525" marR="9525" marT="9525" marB="0" anchor="b">
                    <a:lnL>
                      <a:noFill/>
                    </a:lnL>
                    <a:lnR>
                      <a:noFill/>
                    </a:lnR>
                    <a:lnT>
                      <a:noFill/>
                    </a:lnT>
                    <a:lnB>
                      <a:noFill/>
                    </a:lnB>
                  </a:tcPr>
                </a:tc>
                <a:tc>
                  <a:txBody>
                    <a:bodyPr/>
                    <a:lstStyle/>
                    <a:p>
                      <a:pPr algn="ctr" fontAlgn="b"/>
                      <a:r>
                        <a:rPr lang="en-US" sz="1600" b="1" i="0" u="none" strike="noStrike" dirty="0">
                          <a:solidFill>
                            <a:schemeClr val="tx1"/>
                          </a:solidFill>
                          <a:effectLst/>
                          <a:latin typeface="Arial" panose="020B0604020202020204" pitchFamily="34" charset="0"/>
                        </a:rPr>
                        <a:t>E93</a:t>
                      </a:r>
                    </a:p>
                  </a:txBody>
                  <a:tcPr marL="9525" marR="9525" marT="9525" marB="0" anchor="b">
                    <a:lnL>
                      <a:noFill/>
                    </a:lnL>
                    <a:lnR>
                      <a:noFill/>
                    </a:lnR>
                    <a:lnT>
                      <a:noFill/>
                    </a:lnT>
                    <a:lnB>
                      <a:noFill/>
                    </a:lnB>
                  </a:tcPr>
                </a:tc>
                <a:extLst>
                  <a:ext uri="{0D108BD9-81ED-4DB2-BD59-A6C34878D82A}">
                    <a16:rowId xmlns:a16="http://schemas.microsoft.com/office/drawing/2014/main" val="1936949786"/>
                  </a:ext>
                </a:extLst>
              </a:tr>
              <a:tr h="0">
                <a:tc>
                  <a:txBody>
                    <a:bodyPr/>
                    <a:lstStyle/>
                    <a:p>
                      <a:pPr algn="l" fontAlgn="b"/>
                      <a:r>
                        <a:rPr lang="en-US" sz="1600" b="0" i="0" u="none" strike="noStrike">
                          <a:solidFill>
                            <a:schemeClr val="tx1"/>
                          </a:solidFill>
                          <a:effectLst/>
                          <a:latin typeface="Arial" panose="020B0604020202020204" pitchFamily="34" charset="0"/>
                        </a:rPr>
                        <a:t>Best-fit values</a:t>
                      </a:r>
                    </a:p>
                  </a:txBody>
                  <a:tcPr marL="9525" marR="9525" marT="9525" marB="0" anchor="b">
                    <a:lnL>
                      <a:noFill/>
                    </a:lnL>
                    <a:lnR>
                      <a:noFill/>
                    </a:lnR>
                    <a:lnT>
                      <a:noFill/>
                    </a:lnT>
                    <a:lnB>
                      <a:noFill/>
                    </a:lnB>
                  </a:tcPr>
                </a:tc>
                <a:tc>
                  <a:txBody>
                    <a:bodyPr/>
                    <a:lstStyle/>
                    <a:p>
                      <a:pPr algn="r" fontAlgn="b"/>
                      <a:endParaRPr lang="en-US" sz="1600" b="0" i="0" u="none" strike="noStrike">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600" b="0" i="0" u="none" strike="noStrike">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600" b="0" i="0" u="none" strike="noStrike">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600" b="0" i="0" u="none" strike="noStrike">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600" b="0" i="0" u="none" strike="noStrike">
                        <a:solidFill>
                          <a:schemeClr val="tx1"/>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endParaRPr lang="en-US" sz="1600" b="0" i="0" u="none" strike="noStrike">
                        <a:solidFill>
                          <a:schemeClr val="tx1"/>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424296204"/>
                  </a:ext>
                </a:extLst>
              </a:tr>
              <a:tr h="0">
                <a:tc>
                  <a:txBody>
                    <a:bodyPr/>
                    <a:lstStyle/>
                    <a:p>
                      <a:pPr algn="l" fontAlgn="b"/>
                      <a:r>
                        <a:rPr lang="en-US" sz="1600" b="0" i="0" u="none" strike="noStrike" dirty="0">
                          <a:solidFill>
                            <a:schemeClr val="tx1"/>
                          </a:solidFill>
                          <a:effectLst/>
                          <a:latin typeface="Arial" panose="020B0604020202020204" pitchFamily="34" charset="0"/>
                        </a:rPr>
                        <a:t>Slope</a:t>
                      </a:r>
                    </a:p>
                  </a:txBody>
                  <a:tcPr marL="9525" marR="9525" marT="9525" marB="0" anchor="b">
                    <a:lnL>
                      <a:noFill/>
                    </a:lnL>
                    <a:lnR>
                      <a:noFill/>
                    </a:lnR>
                    <a:lnT>
                      <a:noFill/>
                    </a:lnT>
                    <a:lnB>
                      <a:noFill/>
                    </a:lnB>
                  </a:tcPr>
                </a:tc>
                <a:tc>
                  <a:txBody>
                    <a:bodyPr/>
                    <a:lstStyle/>
                    <a:p>
                      <a:pPr algn="r" fontAlgn="b"/>
                      <a:r>
                        <a:rPr lang="en-US" sz="1600" b="0" i="0" u="none" strike="noStrike">
                          <a:solidFill>
                            <a:schemeClr val="tx1"/>
                          </a:solidFill>
                          <a:effectLst/>
                          <a:latin typeface="Arial" panose="020B0604020202020204" pitchFamily="34" charset="0"/>
                        </a:rPr>
                        <a:t>-5,164</a:t>
                      </a:r>
                    </a:p>
                  </a:txBody>
                  <a:tcPr marL="9525" marR="9525" marT="9525" marB="0" anchor="b">
                    <a:lnL>
                      <a:noFill/>
                    </a:lnL>
                    <a:lnR>
                      <a:noFill/>
                    </a:lnR>
                    <a:lnT>
                      <a:noFill/>
                    </a:lnT>
                    <a:lnB>
                      <a:noFill/>
                    </a:lnB>
                  </a:tcPr>
                </a:tc>
                <a:tc>
                  <a:txBody>
                    <a:bodyPr/>
                    <a:lstStyle/>
                    <a:p>
                      <a:pPr algn="r" fontAlgn="b"/>
                      <a:r>
                        <a:rPr lang="en-US" sz="1600" b="0" i="0" u="none" strike="noStrike">
                          <a:solidFill>
                            <a:schemeClr val="tx1"/>
                          </a:solidFill>
                          <a:effectLst/>
                          <a:latin typeface="Arial" panose="020B0604020202020204" pitchFamily="34" charset="0"/>
                        </a:rPr>
                        <a:t>-5,173</a:t>
                      </a:r>
                    </a:p>
                  </a:txBody>
                  <a:tcPr marL="9525" marR="9525" marT="9525" marB="0" anchor="b">
                    <a:lnL>
                      <a:noFill/>
                    </a:lnL>
                    <a:lnR>
                      <a:noFill/>
                    </a:lnR>
                    <a:lnT>
                      <a:noFill/>
                    </a:lnT>
                    <a:lnB>
                      <a:noFill/>
                    </a:lnB>
                  </a:tcPr>
                </a:tc>
                <a:tc>
                  <a:txBody>
                    <a:bodyPr/>
                    <a:lstStyle/>
                    <a:p>
                      <a:pPr algn="r" fontAlgn="b"/>
                      <a:r>
                        <a:rPr lang="en-US" sz="1600" b="0" i="0" u="none" strike="noStrike">
                          <a:solidFill>
                            <a:schemeClr val="tx1"/>
                          </a:solidFill>
                          <a:effectLst/>
                          <a:latin typeface="Arial" panose="020B0604020202020204" pitchFamily="34" charset="0"/>
                        </a:rPr>
                        <a:t>-5,775</a:t>
                      </a:r>
                    </a:p>
                  </a:txBody>
                  <a:tcPr marL="9525" marR="9525" marT="9525" marB="0" anchor="b">
                    <a:lnL>
                      <a:noFill/>
                    </a:lnL>
                    <a:lnR>
                      <a:noFill/>
                    </a:lnR>
                    <a:lnT>
                      <a:noFill/>
                    </a:lnT>
                    <a:lnB>
                      <a:noFill/>
                    </a:lnB>
                  </a:tcPr>
                </a:tc>
                <a:tc>
                  <a:txBody>
                    <a:bodyPr/>
                    <a:lstStyle/>
                    <a:p>
                      <a:pPr algn="r" fontAlgn="b"/>
                      <a:r>
                        <a:rPr lang="en-US" sz="1600" b="0" i="0" u="none" strike="noStrike">
                          <a:solidFill>
                            <a:schemeClr val="tx1"/>
                          </a:solidFill>
                          <a:effectLst/>
                          <a:latin typeface="Arial" panose="020B0604020202020204" pitchFamily="34" charset="0"/>
                        </a:rPr>
                        <a:t>-5,793</a:t>
                      </a:r>
                    </a:p>
                  </a:txBody>
                  <a:tcPr marL="9525" marR="9525" marT="9525" marB="0" anchor="b">
                    <a:lnL>
                      <a:noFill/>
                    </a:lnL>
                    <a:lnR>
                      <a:noFill/>
                    </a:lnR>
                    <a:lnT>
                      <a:noFill/>
                    </a:lnT>
                    <a:lnB>
                      <a:noFill/>
                    </a:lnB>
                  </a:tcPr>
                </a:tc>
                <a:tc>
                  <a:txBody>
                    <a:bodyPr/>
                    <a:lstStyle/>
                    <a:p>
                      <a:pPr algn="r" fontAlgn="b"/>
                      <a:r>
                        <a:rPr lang="en-US" sz="1600" b="0" i="0" u="none" strike="noStrike">
                          <a:solidFill>
                            <a:schemeClr val="tx1"/>
                          </a:solidFill>
                          <a:effectLst/>
                          <a:latin typeface="Arial" panose="020B0604020202020204" pitchFamily="34" charset="0"/>
                        </a:rPr>
                        <a:t>-5,787</a:t>
                      </a:r>
                    </a:p>
                  </a:txBody>
                  <a:tcPr marL="9525" marR="9525" marT="9525" marB="0" anchor="b">
                    <a:lnL>
                      <a:noFill/>
                    </a:lnL>
                    <a:lnR>
                      <a:noFill/>
                    </a:lnR>
                    <a:lnT>
                      <a:noFill/>
                    </a:lnT>
                    <a:lnB>
                      <a:noFill/>
                    </a:lnB>
                  </a:tcPr>
                </a:tc>
                <a:tc>
                  <a:txBody>
                    <a:bodyPr/>
                    <a:lstStyle/>
                    <a:p>
                      <a:pPr algn="r" fontAlgn="b"/>
                      <a:r>
                        <a:rPr lang="en-US" sz="1600" b="0" i="0" u="none" strike="noStrike">
                          <a:solidFill>
                            <a:schemeClr val="tx1"/>
                          </a:solidFill>
                          <a:effectLst/>
                          <a:latin typeface="Arial" panose="020B0604020202020204" pitchFamily="34" charset="0"/>
                        </a:rPr>
                        <a:t>-3,393</a:t>
                      </a:r>
                    </a:p>
                  </a:txBody>
                  <a:tcPr marL="9525" marR="9525" marT="9525" marB="0" anchor="b">
                    <a:lnL>
                      <a:noFill/>
                    </a:lnL>
                    <a:lnR>
                      <a:noFill/>
                    </a:lnR>
                    <a:lnT>
                      <a:noFill/>
                    </a:lnT>
                    <a:lnB>
                      <a:noFill/>
                    </a:lnB>
                  </a:tcPr>
                </a:tc>
                <a:extLst>
                  <a:ext uri="{0D108BD9-81ED-4DB2-BD59-A6C34878D82A}">
                    <a16:rowId xmlns:a16="http://schemas.microsoft.com/office/drawing/2014/main" val="3870765157"/>
                  </a:ext>
                </a:extLst>
              </a:tr>
              <a:tr h="0">
                <a:tc>
                  <a:txBody>
                    <a:bodyPr/>
                    <a:lstStyle/>
                    <a:p>
                      <a:pPr algn="l" fontAlgn="b"/>
                      <a:r>
                        <a:rPr lang="en-US" sz="1600" b="0" i="0" u="none" strike="noStrike">
                          <a:solidFill>
                            <a:schemeClr val="tx1"/>
                          </a:solidFill>
                          <a:effectLst/>
                          <a:latin typeface="Arial" panose="020B0604020202020204" pitchFamily="34" charset="0"/>
                        </a:rPr>
                        <a:t>Y-intercept</a:t>
                      </a:r>
                    </a:p>
                  </a:txBody>
                  <a:tcPr marL="9525" marR="9525" marT="9525" marB="0" anchor="b">
                    <a:lnL>
                      <a:noFill/>
                    </a:lnL>
                    <a:lnR>
                      <a:noFill/>
                    </a:lnR>
                    <a:lnT>
                      <a:noFill/>
                    </a:lnT>
                    <a:lnB>
                      <a:noFill/>
                    </a:lnB>
                  </a:tcPr>
                </a:tc>
                <a:tc>
                  <a:txBody>
                    <a:bodyPr/>
                    <a:lstStyle/>
                    <a:p>
                      <a:pPr algn="r" fontAlgn="b"/>
                      <a:r>
                        <a:rPr lang="en-US" sz="1600" b="0" i="0" u="none" strike="noStrike">
                          <a:solidFill>
                            <a:schemeClr val="tx1"/>
                          </a:solidFill>
                          <a:effectLst/>
                          <a:latin typeface="Arial" panose="020B0604020202020204" pitchFamily="34" charset="0"/>
                        </a:rPr>
                        <a:t>157,3</a:t>
                      </a:r>
                    </a:p>
                  </a:txBody>
                  <a:tcPr marL="9525" marR="9525" marT="9525" marB="0" anchor="b">
                    <a:lnL>
                      <a:noFill/>
                    </a:lnL>
                    <a:lnR>
                      <a:noFill/>
                    </a:lnR>
                    <a:lnT>
                      <a:noFill/>
                    </a:lnT>
                    <a:lnB>
                      <a:noFill/>
                    </a:lnB>
                  </a:tcPr>
                </a:tc>
                <a:tc>
                  <a:txBody>
                    <a:bodyPr/>
                    <a:lstStyle/>
                    <a:p>
                      <a:pPr algn="r" fontAlgn="b"/>
                      <a:r>
                        <a:rPr lang="en-US" sz="1600" b="0" i="0" u="none" strike="noStrike">
                          <a:solidFill>
                            <a:schemeClr val="tx1"/>
                          </a:solidFill>
                          <a:effectLst/>
                          <a:latin typeface="Arial" panose="020B0604020202020204" pitchFamily="34" charset="0"/>
                        </a:rPr>
                        <a:t>157,6</a:t>
                      </a:r>
                    </a:p>
                  </a:txBody>
                  <a:tcPr marL="9525" marR="9525" marT="9525" marB="0" anchor="b">
                    <a:lnL>
                      <a:noFill/>
                    </a:lnL>
                    <a:lnR>
                      <a:noFill/>
                    </a:lnR>
                    <a:lnT>
                      <a:noFill/>
                    </a:lnT>
                    <a:lnB>
                      <a:noFill/>
                    </a:lnB>
                  </a:tcPr>
                </a:tc>
                <a:tc>
                  <a:txBody>
                    <a:bodyPr/>
                    <a:lstStyle/>
                    <a:p>
                      <a:pPr algn="r" fontAlgn="b"/>
                      <a:r>
                        <a:rPr lang="en-US" sz="1600" b="0" i="0" u="none" strike="noStrike">
                          <a:solidFill>
                            <a:schemeClr val="tx1"/>
                          </a:solidFill>
                          <a:effectLst/>
                          <a:latin typeface="Arial" panose="020B0604020202020204" pitchFamily="34" charset="0"/>
                        </a:rPr>
                        <a:t>167,7</a:t>
                      </a:r>
                    </a:p>
                  </a:txBody>
                  <a:tcPr marL="9525" marR="9525" marT="9525" marB="0" anchor="b">
                    <a:lnL>
                      <a:noFill/>
                    </a:lnL>
                    <a:lnR>
                      <a:noFill/>
                    </a:lnR>
                    <a:lnT>
                      <a:noFill/>
                    </a:lnT>
                    <a:lnB>
                      <a:noFill/>
                    </a:lnB>
                  </a:tcPr>
                </a:tc>
                <a:tc>
                  <a:txBody>
                    <a:bodyPr/>
                    <a:lstStyle/>
                    <a:p>
                      <a:pPr algn="r" fontAlgn="b"/>
                      <a:r>
                        <a:rPr lang="en-US" sz="1600" b="0" i="0" u="none" strike="noStrike">
                          <a:solidFill>
                            <a:schemeClr val="tx1"/>
                          </a:solidFill>
                          <a:effectLst/>
                          <a:latin typeface="Arial" panose="020B0604020202020204" pitchFamily="34" charset="0"/>
                        </a:rPr>
                        <a:t>167,9</a:t>
                      </a:r>
                    </a:p>
                  </a:txBody>
                  <a:tcPr marL="9525" marR="9525" marT="9525" marB="0" anchor="b">
                    <a:lnL>
                      <a:noFill/>
                    </a:lnL>
                    <a:lnR>
                      <a:noFill/>
                    </a:lnR>
                    <a:lnT>
                      <a:noFill/>
                    </a:lnT>
                    <a:lnB>
                      <a:noFill/>
                    </a:lnB>
                  </a:tcPr>
                </a:tc>
                <a:tc>
                  <a:txBody>
                    <a:bodyPr/>
                    <a:lstStyle/>
                    <a:p>
                      <a:pPr algn="r" fontAlgn="b"/>
                      <a:r>
                        <a:rPr lang="en-US" sz="1600" b="0" i="0" u="none" strike="noStrike">
                          <a:solidFill>
                            <a:schemeClr val="tx1"/>
                          </a:solidFill>
                          <a:effectLst/>
                          <a:latin typeface="Arial" panose="020B0604020202020204" pitchFamily="34" charset="0"/>
                        </a:rPr>
                        <a:t>168,2</a:t>
                      </a:r>
                    </a:p>
                  </a:txBody>
                  <a:tcPr marL="9525" marR="9525" marT="9525" marB="0" anchor="b">
                    <a:lnL>
                      <a:noFill/>
                    </a:lnL>
                    <a:lnR>
                      <a:noFill/>
                    </a:lnR>
                    <a:lnT>
                      <a:noFill/>
                    </a:lnT>
                    <a:lnB>
                      <a:noFill/>
                    </a:lnB>
                  </a:tcPr>
                </a:tc>
                <a:tc>
                  <a:txBody>
                    <a:bodyPr/>
                    <a:lstStyle/>
                    <a:p>
                      <a:pPr algn="r" fontAlgn="b"/>
                      <a:r>
                        <a:rPr lang="en-US" sz="1600" b="0" i="0" u="none" strike="noStrike">
                          <a:solidFill>
                            <a:schemeClr val="tx1"/>
                          </a:solidFill>
                          <a:effectLst/>
                          <a:latin typeface="Arial" panose="020B0604020202020204" pitchFamily="34" charset="0"/>
                        </a:rPr>
                        <a:t>121,0</a:t>
                      </a:r>
                    </a:p>
                  </a:txBody>
                  <a:tcPr marL="9525" marR="9525" marT="9525" marB="0" anchor="b">
                    <a:lnL>
                      <a:noFill/>
                    </a:lnL>
                    <a:lnR>
                      <a:noFill/>
                    </a:lnR>
                    <a:lnT>
                      <a:noFill/>
                    </a:lnT>
                    <a:lnB>
                      <a:noFill/>
                    </a:lnB>
                  </a:tcPr>
                </a:tc>
                <a:extLst>
                  <a:ext uri="{0D108BD9-81ED-4DB2-BD59-A6C34878D82A}">
                    <a16:rowId xmlns:a16="http://schemas.microsoft.com/office/drawing/2014/main" val="2344433290"/>
                  </a:ext>
                </a:extLst>
              </a:tr>
              <a:tr h="0">
                <a:tc>
                  <a:txBody>
                    <a:bodyPr/>
                    <a:lstStyle/>
                    <a:p>
                      <a:pPr algn="l" fontAlgn="b"/>
                      <a:r>
                        <a:rPr lang="en-US" sz="1600" b="0" i="0" u="none" strike="noStrike">
                          <a:solidFill>
                            <a:schemeClr val="tx1"/>
                          </a:solidFill>
                          <a:effectLst/>
                          <a:latin typeface="Arial" panose="020B0604020202020204" pitchFamily="34" charset="0"/>
                        </a:rPr>
                        <a:t>X-intercept</a:t>
                      </a:r>
                    </a:p>
                  </a:txBody>
                  <a:tcPr marL="9525" marR="9525" marT="9525" marB="0" anchor="b">
                    <a:lnL>
                      <a:noFill/>
                    </a:lnL>
                    <a:lnR>
                      <a:noFill/>
                    </a:lnR>
                    <a:lnT>
                      <a:noFill/>
                    </a:lnT>
                    <a:lnB>
                      <a:noFill/>
                    </a:lnB>
                  </a:tcPr>
                </a:tc>
                <a:tc>
                  <a:txBody>
                    <a:bodyPr/>
                    <a:lstStyle/>
                    <a:p>
                      <a:pPr algn="r" fontAlgn="b"/>
                      <a:r>
                        <a:rPr lang="en-US" sz="1600" b="0" i="0" u="none" strike="noStrike">
                          <a:solidFill>
                            <a:schemeClr val="tx1"/>
                          </a:solidFill>
                          <a:effectLst/>
                          <a:latin typeface="Arial" panose="020B0604020202020204" pitchFamily="34" charset="0"/>
                        </a:rPr>
                        <a:t>30,45</a:t>
                      </a:r>
                    </a:p>
                  </a:txBody>
                  <a:tcPr marL="9525" marR="9525" marT="9525" marB="0" anchor="b">
                    <a:lnL>
                      <a:noFill/>
                    </a:lnL>
                    <a:lnR>
                      <a:noFill/>
                    </a:lnR>
                    <a:lnT>
                      <a:noFill/>
                    </a:lnT>
                    <a:lnB>
                      <a:noFill/>
                    </a:lnB>
                  </a:tcPr>
                </a:tc>
                <a:tc>
                  <a:txBody>
                    <a:bodyPr/>
                    <a:lstStyle/>
                    <a:p>
                      <a:pPr algn="r" fontAlgn="b"/>
                      <a:r>
                        <a:rPr lang="en-US" sz="1600" b="0" i="0" u="none" strike="noStrike">
                          <a:solidFill>
                            <a:schemeClr val="tx1"/>
                          </a:solidFill>
                          <a:effectLst/>
                          <a:latin typeface="Arial" panose="020B0604020202020204" pitchFamily="34" charset="0"/>
                        </a:rPr>
                        <a:t>30,47</a:t>
                      </a:r>
                    </a:p>
                  </a:txBody>
                  <a:tcPr marL="9525" marR="9525" marT="9525" marB="0" anchor="b">
                    <a:lnL>
                      <a:noFill/>
                    </a:lnL>
                    <a:lnR>
                      <a:noFill/>
                    </a:lnR>
                    <a:lnT>
                      <a:noFill/>
                    </a:lnT>
                    <a:lnB>
                      <a:noFill/>
                    </a:lnB>
                  </a:tcPr>
                </a:tc>
                <a:tc>
                  <a:txBody>
                    <a:bodyPr/>
                    <a:lstStyle/>
                    <a:p>
                      <a:pPr algn="r" fontAlgn="b"/>
                      <a:r>
                        <a:rPr lang="en-US" sz="1600" b="0" i="0" u="none" strike="noStrike">
                          <a:solidFill>
                            <a:schemeClr val="tx1"/>
                          </a:solidFill>
                          <a:effectLst/>
                          <a:latin typeface="Arial" panose="020B0604020202020204" pitchFamily="34" charset="0"/>
                        </a:rPr>
                        <a:t>29,04</a:t>
                      </a:r>
                    </a:p>
                  </a:txBody>
                  <a:tcPr marL="9525" marR="9525" marT="9525" marB="0" anchor="b">
                    <a:lnL>
                      <a:noFill/>
                    </a:lnL>
                    <a:lnR>
                      <a:noFill/>
                    </a:lnR>
                    <a:lnT>
                      <a:noFill/>
                    </a:lnT>
                    <a:lnB>
                      <a:noFill/>
                    </a:lnB>
                  </a:tcPr>
                </a:tc>
                <a:tc>
                  <a:txBody>
                    <a:bodyPr/>
                    <a:lstStyle/>
                    <a:p>
                      <a:pPr algn="r" fontAlgn="b"/>
                      <a:r>
                        <a:rPr lang="en-US" sz="1600" b="0" i="0" u="none" strike="noStrike">
                          <a:solidFill>
                            <a:schemeClr val="tx1"/>
                          </a:solidFill>
                          <a:effectLst/>
                          <a:latin typeface="Arial" panose="020B0604020202020204" pitchFamily="34" charset="0"/>
                        </a:rPr>
                        <a:t>28,98</a:t>
                      </a:r>
                    </a:p>
                  </a:txBody>
                  <a:tcPr marL="9525" marR="9525" marT="9525" marB="0" anchor="b">
                    <a:lnL>
                      <a:noFill/>
                    </a:lnL>
                    <a:lnR>
                      <a:noFill/>
                    </a:lnR>
                    <a:lnT>
                      <a:noFill/>
                    </a:lnT>
                    <a:lnB>
                      <a:noFill/>
                    </a:lnB>
                  </a:tcPr>
                </a:tc>
                <a:tc>
                  <a:txBody>
                    <a:bodyPr/>
                    <a:lstStyle/>
                    <a:p>
                      <a:pPr algn="r" fontAlgn="b"/>
                      <a:r>
                        <a:rPr lang="en-US" sz="1600" b="0" i="0" u="none" strike="noStrike">
                          <a:solidFill>
                            <a:schemeClr val="tx1"/>
                          </a:solidFill>
                          <a:effectLst/>
                          <a:latin typeface="Arial" panose="020B0604020202020204" pitchFamily="34" charset="0"/>
                        </a:rPr>
                        <a:t>29,06</a:t>
                      </a:r>
                    </a:p>
                  </a:txBody>
                  <a:tcPr marL="9525" marR="9525" marT="9525" marB="0" anchor="b">
                    <a:lnL>
                      <a:noFill/>
                    </a:lnL>
                    <a:lnR>
                      <a:noFill/>
                    </a:lnR>
                    <a:lnT>
                      <a:noFill/>
                    </a:lnT>
                    <a:lnB>
                      <a:noFill/>
                    </a:lnB>
                  </a:tcPr>
                </a:tc>
                <a:tc>
                  <a:txBody>
                    <a:bodyPr/>
                    <a:lstStyle/>
                    <a:p>
                      <a:pPr algn="r" fontAlgn="b"/>
                      <a:r>
                        <a:rPr lang="en-US" sz="1600" b="0" i="0" u="none" strike="noStrike">
                          <a:solidFill>
                            <a:schemeClr val="tx1"/>
                          </a:solidFill>
                          <a:effectLst/>
                          <a:latin typeface="Arial" panose="020B0604020202020204" pitchFamily="34" charset="0"/>
                        </a:rPr>
                        <a:t>35,65</a:t>
                      </a:r>
                    </a:p>
                  </a:txBody>
                  <a:tcPr marL="9525" marR="9525" marT="9525" marB="0" anchor="b">
                    <a:lnL>
                      <a:noFill/>
                    </a:lnL>
                    <a:lnR>
                      <a:noFill/>
                    </a:lnR>
                    <a:lnT>
                      <a:noFill/>
                    </a:lnT>
                    <a:lnB>
                      <a:noFill/>
                    </a:lnB>
                  </a:tcPr>
                </a:tc>
                <a:extLst>
                  <a:ext uri="{0D108BD9-81ED-4DB2-BD59-A6C34878D82A}">
                    <a16:rowId xmlns:a16="http://schemas.microsoft.com/office/drawing/2014/main" val="3541545761"/>
                  </a:ext>
                </a:extLst>
              </a:tr>
              <a:tr h="0">
                <a:tc>
                  <a:txBody>
                    <a:bodyPr/>
                    <a:lstStyle/>
                    <a:p>
                      <a:pPr algn="l" fontAlgn="b"/>
                      <a:r>
                        <a:rPr lang="en-US" sz="1600" b="0" i="0" u="none" strike="noStrike">
                          <a:solidFill>
                            <a:schemeClr val="tx1"/>
                          </a:solidFill>
                          <a:effectLst/>
                          <a:latin typeface="Arial" panose="020B0604020202020204" pitchFamily="34" charset="0"/>
                        </a:rPr>
                        <a:t>1/slope</a:t>
                      </a:r>
                    </a:p>
                  </a:txBody>
                  <a:tcPr marL="9525" marR="9525" marT="9525" marB="0" anchor="b">
                    <a:lnL>
                      <a:noFill/>
                    </a:lnL>
                    <a:lnR>
                      <a:noFill/>
                    </a:lnR>
                    <a:lnT>
                      <a:noFill/>
                    </a:lnT>
                    <a:lnB>
                      <a:noFill/>
                    </a:lnB>
                  </a:tcPr>
                </a:tc>
                <a:tc>
                  <a:txBody>
                    <a:bodyPr/>
                    <a:lstStyle/>
                    <a:p>
                      <a:pPr algn="r" fontAlgn="b"/>
                      <a:r>
                        <a:rPr lang="en-US" sz="1600" b="0" i="0" u="none" strike="noStrike">
                          <a:solidFill>
                            <a:schemeClr val="tx1"/>
                          </a:solidFill>
                          <a:effectLst/>
                          <a:latin typeface="Arial" panose="020B0604020202020204" pitchFamily="34" charset="0"/>
                        </a:rPr>
                        <a:t>-0,1936</a:t>
                      </a:r>
                    </a:p>
                  </a:txBody>
                  <a:tcPr marL="9525" marR="9525" marT="9525" marB="0" anchor="b">
                    <a:lnL>
                      <a:noFill/>
                    </a:lnL>
                    <a:lnR>
                      <a:noFill/>
                    </a:lnR>
                    <a:lnT>
                      <a:noFill/>
                    </a:lnT>
                    <a:lnB>
                      <a:noFill/>
                    </a:lnB>
                  </a:tcPr>
                </a:tc>
                <a:tc>
                  <a:txBody>
                    <a:bodyPr/>
                    <a:lstStyle/>
                    <a:p>
                      <a:pPr algn="r" fontAlgn="b"/>
                      <a:r>
                        <a:rPr lang="en-US" sz="1600" b="0" i="0" u="none" strike="noStrike">
                          <a:solidFill>
                            <a:schemeClr val="tx1"/>
                          </a:solidFill>
                          <a:effectLst/>
                          <a:latin typeface="Arial" panose="020B0604020202020204" pitchFamily="34" charset="0"/>
                        </a:rPr>
                        <a:t>-0,1933</a:t>
                      </a:r>
                    </a:p>
                  </a:txBody>
                  <a:tcPr marL="9525" marR="9525" marT="9525" marB="0" anchor="b">
                    <a:lnL>
                      <a:noFill/>
                    </a:lnL>
                    <a:lnR>
                      <a:noFill/>
                    </a:lnR>
                    <a:lnT>
                      <a:noFill/>
                    </a:lnT>
                    <a:lnB>
                      <a:noFill/>
                    </a:lnB>
                  </a:tcPr>
                </a:tc>
                <a:tc>
                  <a:txBody>
                    <a:bodyPr/>
                    <a:lstStyle/>
                    <a:p>
                      <a:pPr algn="r" fontAlgn="b"/>
                      <a:r>
                        <a:rPr lang="en-US" sz="1600" b="0" i="0" u="none" strike="noStrike">
                          <a:solidFill>
                            <a:schemeClr val="tx1"/>
                          </a:solidFill>
                          <a:effectLst/>
                          <a:latin typeface="Arial" panose="020B0604020202020204" pitchFamily="34" charset="0"/>
                        </a:rPr>
                        <a:t>-0,1732</a:t>
                      </a:r>
                    </a:p>
                  </a:txBody>
                  <a:tcPr marL="9525" marR="9525" marT="9525" marB="0" anchor="b">
                    <a:lnL>
                      <a:noFill/>
                    </a:lnL>
                    <a:lnR>
                      <a:noFill/>
                    </a:lnR>
                    <a:lnT>
                      <a:noFill/>
                    </a:lnT>
                    <a:lnB>
                      <a:noFill/>
                    </a:lnB>
                  </a:tcPr>
                </a:tc>
                <a:tc>
                  <a:txBody>
                    <a:bodyPr/>
                    <a:lstStyle/>
                    <a:p>
                      <a:pPr algn="r" fontAlgn="b"/>
                      <a:r>
                        <a:rPr lang="en-US" sz="1600" b="0" i="0" u="none" strike="noStrike">
                          <a:solidFill>
                            <a:schemeClr val="tx1"/>
                          </a:solidFill>
                          <a:effectLst/>
                          <a:latin typeface="Arial" panose="020B0604020202020204" pitchFamily="34" charset="0"/>
                        </a:rPr>
                        <a:t>-0,1726</a:t>
                      </a:r>
                    </a:p>
                  </a:txBody>
                  <a:tcPr marL="9525" marR="9525" marT="9525" marB="0" anchor="b">
                    <a:lnL>
                      <a:noFill/>
                    </a:lnL>
                    <a:lnR>
                      <a:noFill/>
                    </a:lnR>
                    <a:lnT>
                      <a:noFill/>
                    </a:lnT>
                    <a:lnB>
                      <a:noFill/>
                    </a:lnB>
                  </a:tcPr>
                </a:tc>
                <a:tc>
                  <a:txBody>
                    <a:bodyPr/>
                    <a:lstStyle/>
                    <a:p>
                      <a:pPr algn="r" fontAlgn="b"/>
                      <a:r>
                        <a:rPr lang="en-US" sz="1600" b="0" i="0" u="none" strike="noStrike">
                          <a:solidFill>
                            <a:schemeClr val="tx1"/>
                          </a:solidFill>
                          <a:effectLst/>
                          <a:latin typeface="Arial" panose="020B0604020202020204" pitchFamily="34" charset="0"/>
                        </a:rPr>
                        <a:t>-0,1728</a:t>
                      </a:r>
                    </a:p>
                  </a:txBody>
                  <a:tcPr marL="9525" marR="9525" marT="9525" marB="0" anchor="b">
                    <a:lnL>
                      <a:noFill/>
                    </a:lnL>
                    <a:lnR>
                      <a:noFill/>
                    </a:lnR>
                    <a:lnT>
                      <a:noFill/>
                    </a:lnT>
                    <a:lnB>
                      <a:noFill/>
                    </a:lnB>
                  </a:tcPr>
                </a:tc>
                <a:tc>
                  <a:txBody>
                    <a:bodyPr/>
                    <a:lstStyle/>
                    <a:p>
                      <a:pPr algn="r" fontAlgn="b"/>
                      <a:r>
                        <a:rPr lang="en-US" sz="1600" b="0" i="0" u="none" strike="noStrike" dirty="0">
                          <a:solidFill>
                            <a:schemeClr val="tx1"/>
                          </a:solidFill>
                          <a:effectLst/>
                          <a:latin typeface="Arial" panose="020B0604020202020204" pitchFamily="34" charset="0"/>
                        </a:rPr>
                        <a:t>-0,2947</a:t>
                      </a:r>
                    </a:p>
                  </a:txBody>
                  <a:tcPr marL="9525" marR="9525" marT="9525" marB="0" anchor="b">
                    <a:lnL>
                      <a:noFill/>
                    </a:lnL>
                    <a:lnR>
                      <a:noFill/>
                    </a:lnR>
                    <a:lnT>
                      <a:noFill/>
                    </a:lnT>
                    <a:lnB>
                      <a:noFill/>
                    </a:lnB>
                  </a:tcPr>
                </a:tc>
                <a:extLst>
                  <a:ext uri="{0D108BD9-81ED-4DB2-BD59-A6C34878D82A}">
                    <a16:rowId xmlns:a16="http://schemas.microsoft.com/office/drawing/2014/main" val="3465498578"/>
                  </a:ext>
                </a:extLst>
              </a:tr>
            </a:tbl>
          </a:graphicData>
        </a:graphic>
      </p:graphicFrame>
      <p:graphicFrame>
        <p:nvGraphicFramePr>
          <p:cNvPr id="3" name="Objeto 2">
            <a:extLst>
              <a:ext uri="{FF2B5EF4-FFF2-40B4-BE49-F238E27FC236}">
                <a16:creationId xmlns:a16="http://schemas.microsoft.com/office/drawing/2014/main" id="{7A6EB73F-E396-FFAB-CD9C-D2CFB326EA1F}"/>
              </a:ext>
            </a:extLst>
          </p:cNvPr>
          <p:cNvGraphicFramePr>
            <a:graphicFrameLocks noChangeAspect="1"/>
          </p:cNvGraphicFramePr>
          <p:nvPr>
            <p:extLst>
              <p:ext uri="{D42A27DB-BD31-4B8C-83A1-F6EECF244321}">
                <p14:modId xmlns:p14="http://schemas.microsoft.com/office/powerpoint/2010/main" val="4265226405"/>
              </p:ext>
            </p:extLst>
          </p:nvPr>
        </p:nvGraphicFramePr>
        <p:xfrm>
          <a:off x="811680" y="355583"/>
          <a:ext cx="5815430" cy="5059449"/>
        </p:xfrm>
        <a:graphic>
          <a:graphicData uri="http://schemas.openxmlformats.org/presentationml/2006/ole">
            <mc:AlternateContent xmlns:mc="http://schemas.openxmlformats.org/markup-compatibility/2006">
              <mc:Choice xmlns:v="urn:schemas-microsoft-com:vml" Requires="v">
                <p:oleObj name="Prism 8" r:id="rId2" imgW="3931962" imgH="3421463" progId="Prism8.Document">
                  <p:embed/>
                </p:oleObj>
              </mc:Choice>
              <mc:Fallback>
                <p:oleObj name="Prism 8" r:id="rId2" imgW="3931962" imgH="3421463" progId="Prism8.Document">
                  <p:embed/>
                  <p:pic>
                    <p:nvPicPr>
                      <p:cNvPr id="3" name="Objeto 2">
                        <a:extLst>
                          <a:ext uri="{FF2B5EF4-FFF2-40B4-BE49-F238E27FC236}">
                            <a16:creationId xmlns:a16="http://schemas.microsoft.com/office/drawing/2014/main" id="{7A6EB73F-E396-FFAB-CD9C-D2CFB326EA1F}"/>
                          </a:ext>
                        </a:extLst>
                      </p:cNvPr>
                      <p:cNvPicPr/>
                      <p:nvPr/>
                    </p:nvPicPr>
                    <p:blipFill>
                      <a:blip r:embed="rId3"/>
                      <a:stretch>
                        <a:fillRect/>
                      </a:stretch>
                    </p:blipFill>
                    <p:spPr>
                      <a:xfrm>
                        <a:off x="811680" y="355583"/>
                        <a:ext cx="5815430" cy="5059449"/>
                      </a:xfrm>
                      <a:prstGeom prst="rect">
                        <a:avLst/>
                      </a:prstGeom>
                    </p:spPr>
                  </p:pic>
                </p:oleObj>
              </mc:Fallback>
            </mc:AlternateContent>
          </a:graphicData>
        </a:graphic>
      </p:graphicFrame>
      <p:sp>
        <p:nvSpPr>
          <p:cNvPr id="4" name="CuadroTexto 3">
            <a:extLst>
              <a:ext uri="{FF2B5EF4-FFF2-40B4-BE49-F238E27FC236}">
                <a16:creationId xmlns:a16="http://schemas.microsoft.com/office/drawing/2014/main" id="{D35E3F5D-8C95-6B15-C4B4-0BFC09892079}"/>
              </a:ext>
            </a:extLst>
          </p:cNvPr>
          <p:cNvSpPr txBox="1"/>
          <p:nvPr/>
        </p:nvSpPr>
        <p:spPr>
          <a:xfrm>
            <a:off x="7988967" y="778702"/>
            <a:ext cx="3737811" cy="4093428"/>
          </a:xfrm>
          <a:prstGeom prst="rect">
            <a:avLst/>
          </a:prstGeom>
          <a:noFill/>
          <a:ln w="25400">
            <a:solidFill>
              <a:schemeClr val="tx1"/>
            </a:solidFill>
          </a:ln>
        </p:spPr>
        <p:txBody>
          <a:bodyPr wrap="square" rtlCol="0">
            <a:spAutoFit/>
          </a:bodyPr>
          <a:lstStyle/>
          <a:p>
            <a:pPr algn="ctr"/>
            <a:r>
              <a:rPr lang="en-US" sz="2000" dirty="0">
                <a:latin typeface="Arial" panose="020B0604020202020204" pitchFamily="34" charset="0"/>
                <a:cs typeface="Arial" panose="020B0604020202020204" pitchFamily="34" charset="0"/>
              </a:rPr>
              <a:t>A negative relationship was also found when the duration of the period from first flowering to maturity was plotted against the time of first flowering. Thus, that period as reduced from 3 to 6 day per day of delay in flowering time. The lowest reduction was observed E93 (ca -4 day/day) and he highest in E63, E68 and E87 with ca -6 day/day. </a:t>
            </a:r>
            <a:r>
              <a:rPr lang="en-US" sz="2000" dirty="0" err="1">
                <a:latin typeface="Arial" panose="020B0604020202020204" pitchFamily="34" charset="0"/>
                <a:cs typeface="Arial" panose="020B0604020202020204" pitchFamily="34" charset="0"/>
              </a:rPr>
              <a:t>Nujet</a:t>
            </a:r>
            <a:r>
              <a:rPr lang="en-US" sz="2000" dirty="0">
                <a:latin typeface="Arial" panose="020B0604020202020204" pitchFamily="34" charset="0"/>
                <a:cs typeface="Arial" panose="020B0604020202020204" pitchFamily="34" charset="0"/>
              </a:rPr>
              <a:t> and Avanza showed values of -5 day/day.</a:t>
            </a:r>
          </a:p>
        </p:txBody>
      </p:sp>
      <p:sp>
        <p:nvSpPr>
          <p:cNvPr id="5" name="CuadroTexto 4">
            <a:extLst>
              <a:ext uri="{FF2B5EF4-FFF2-40B4-BE49-F238E27FC236}">
                <a16:creationId xmlns:a16="http://schemas.microsoft.com/office/drawing/2014/main" id="{3A28870A-78A9-6B9B-48DE-33DEBB7F7F4A}"/>
              </a:ext>
            </a:extLst>
          </p:cNvPr>
          <p:cNvSpPr txBox="1"/>
          <p:nvPr/>
        </p:nvSpPr>
        <p:spPr>
          <a:xfrm>
            <a:off x="2123374" y="50429"/>
            <a:ext cx="7945252" cy="461665"/>
          </a:xfrm>
          <a:prstGeom prst="rect">
            <a:avLst/>
          </a:prstGeom>
          <a:noFill/>
        </p:spPr>
        <p:txBody>
          <a:bodyPr wrap="none" rtlCol="0">
            <a:spAutoFit/>
          </a:bodyPr>
          <a:lstStyle/>
          <a:p>
            <a:r>
              <a:rPr lang="es-AR" sz="2400" b="1" u="sng" dirty="0">
                <a:latin typeface="Arial" panose="020B0604020202020204" pitchFamily="34" charset="0"/>
                <a:cs typeface="Arial" panose="020B0604020202020204" pitchFamily="34" charset="0"/>
              </a:rPr>
              <a:t>GRAIN FILLING PERIOD: FLOWERING TO MATURITY</a:t>
            </a:r>
            <a:endParaRPr lang="en-US" sz="2400"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97474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CuadroTexto 3"/>
          <p:cNvSpPr txBox="1"/>
          <p:nvPr/>
        </p:nvSpPr>
        <p:spPr>
          <a:xfrm>
            <a:off x="2842736" y="948152"/>
            <a:ext cx="5945946" cy="1200329"/>
          </a:xfrm>
          <a:prstGeom prst="rect">
            <a:avLst/>
          </a:prstGeom>
          <a:noFill/>
        </p:spPr>
        <p:txBody>
          <a:bodyPr wrap="square" rtlCol="0">
            <a:spAutoFit/>
          </a:bodyPr>
          <a:lstStyle/>
          <a:p>
            <a:pPr algn="ctr"/>
            <a:r>
              <a:rPr lang="es-AR" sz="3600" b="1" dirty="0" err="1"/>
              <a:t>Thanks</a:t>
            </a:r>
            <a:r>
              <a:rPr lang="es-AR" sz="3600" b="1" dirty="0"/>
              <a:t> </a:t>
            </a:r>
            <a:r>
              <a:rPr lang="es-AR" sz="3600" b="1" dirty="0" err="1"/>
              <a:t>for</a:t>
            </a:r>
            <a:r>
              <a:rPr lang="es-AR" sz="3600" b="1" dirty="0"/>
              <a:t> </a:t>
            </a:r>
            <a:r>
              <a:rPr lang="es-AR" sz="3600" b="1" dirty="0" err="1"/>
              <a:t>inspiring</a:t>
            </a:r>
            <a:r>
              <a:rPr lang="es-AR" sz="3600" b="1" dirty="0"/>
              <a:t> and </a:t>
            </a:r>
            <a:r>
              <a:rPr lang="es-AR" sz="3600" b="1" dirty="0" err="1"/>
              <a:t>supporting</a:t>
            </a:r>
            <a:r>
              <a:rPr lang="es-AR" sz="3600" b="1" dirty="0"/>
              <a:t> </a:t>
            </a:r>
            <a:r>
              <a:rPr lang="es-AR" sz="3600" b="1" dirty="0" err="1"/>
              <a:t>this</a:t>
            </a:r>
            <a:r>
              <a:rPr lang="es-AR" sz="3600" b="1" dirty="0"/>
              <a:t> </a:t>
            </a:r>
            <a:r>
              <a:rPr lang="es-AR" sz="3600" b="1" dirty="0" err="1"/>
              <a:t>work</a:t>
            </a:r>
            <a:endParaRPr lang="es-AR" sz="3600" b="1" dirty="0"/>
          </a:p>
        </p:txBody>
      </p:sp>
      <p:sp>
        <p:nvSpPr>
          <p:cNvPr id="5" name="CuadroTexto 4"/>
          <p:cNvSpPr txBox="1"/>
          <p:nvPr/>
        </p:nvSpPr>
        <p:spPr>
          <a:xfrm>
            <a:off x="297280" y="5978666"/>
            <a:ext cx="11685430" cy="646331"/>
          </a:xfrm>
          <a:prstGeom prst="rect">
            <a:avLst/>
          </a:prstGeom>
          <a:noFill/>
        </p:spPr>
        <p:txBody>
          <a:bodyPr wrap="square" rtlCol="0">
            <a:spAutoFit/>
          </a:bodyPr>
          <a:lstStyle/>
          <a:p>
            <a:pPr algn="ctr"/>
            <a:r>
              <a:rPr lang="es-AR" dirty="0" err="1"/>
              <a:t>Teamwork</a:t>
            </a:r>
            <a:r>
              <a:rPr lang="es-AR" dirty="0"/>
              <a:t>: Daniel Miralles, Gonzalo </a:t>
            </a:r>
            <a:r>
              <a:rPr lang="es-AR" dirty="0" err="1"/>
              <a:t>Rivelli</a:t>
            </a:r>
            <a:r>
              <a:rPr lang="es-AR" dirty="0"/>
              <a:t>, Carina </a:t>
            </a:r>
            <a:r>
              <a:rPr lang="es-AR" dirty="0" err="1"/>
              <a:t>Ibañez</a:t>
            </a:r>
            <a:r>
              <a:rPr lang="es-AR" dirty="0"/>
              <a:t>, Maximiliano </a:t>
            </a:r>
            <a:r>
              <a:rPr lang="es-AR" dirty="0" err="1"/>
              <a:t>Rodriguez</a:t>
            </a:r>
            <a:r>
              <a:rPr lang="es-AR" dirty="0"/>
              <a:t>, Gabriela </a:t>
            </a:r>
            <a:r>
              <a:rPr lang="es-AR" dirty="0" err="1"/>
              <a:t>Abeledo</a:t>
            </a:r>
            <a:r>
              <a:rPr lang="es-AR" dirty="0"/>
              <a:t>, </a:t>
            </a:r>
            <a:r>
              <a:rPr lang="es-AR" dirty="0" err="1"/>
              <a:t>Déborah</a:t>
            </a:r>
            <a:r>
              <a:rPr lang="es-AR" dirty="0"/>
              <a:t> </a:t>
            </a:r>
            <a:r>
              <a:rPr lang="es-AR" dirty="0" err="1"/>
              <a:t>Rondanini</a:t>
            </a:r>
            <a:endParaRPr lang="es-AR" dirty="0"/>
          </a:p>
          <a:p>
            <a:pPr algn="ctr"/>
            <a:r>
              <a:rPr lang="es-AR" dirty="0">
                <a:hlinkClick r:id="rId2"/>
              </a:rPr>
              <a:t>miralles@agro.uba.ar</a:t>
            </a:r>
            <a:r>
              <a:rPr lang="es-AR" dirty="0"/>
              <a:t>, </a:t>
            </a:r>
            <a:r>
              <a:rPr lang="es-AR" dirty="0">
                <a:hlinkClick r:id="rId3"/>
              </a:rPr>
              <a:t>rondanin@agro.uba.ar</a:t>
            </a:r>
            <a:r>
              <a:rPr lang="es-AR" dirty="0"/>
              <a:t> </a:t>
            </a:r>
          </a:p>
        </p:txBody>
      </p:sp>
      <p:pic>
        <p:nvPicPr>
          <p:cNvPr id="6" name="Imagen 5"/>
          <p:cNvPicPr>
            <a:picLocks noChangeAspect="1"/>
          </p:cNvPicPr>
          <p:nvPr/>
        </p:nvPicPr>
        <p:blipFill>
          <a:blip r:embed="rId4"/>
          <a:stretch>
            <a:fillRect/>
          </a:stretch>
        </p:blipFill>
        <p:spPr>
          <a:xfrm>
            <a:off x="4960014" y="3978579"/>
            <a:ext cx="3828668" cy="1344288"/>
          </a:xfrm>
          <a:prstGeom prst="rect">
            <a:avLst/>
          </a:prstGeom>
        </p:spPr>
      </p:pic>
      <p:pic>
        <p:nvPicPr>
          <p:cNvPr id="7" name="Imagen 6"/>
          <p:cNvPicPr>
            <a:picLocks noChangeAspect="1"/>
          </p:cNvPicPr>
          <p:nvPr/>
        </p:nvPicPr>
        <p:blipFill>
          <a:blip r:embed="rId5"/>
          <a:stretch>
            <a:fillRect/>
          </a:stretch>
        </p:blipFill>
        <p:spPr>
          <a:xfrm>
            <a:off x="6911065" y="2337337"/>
            <a:ext cx="1877617" cy="1754945"/>
          </a:xfrm>
          <a:prstGeom prst="rect">
            <a:avLst/>
          </a:prstGeom>
        </p:spPr>
      </p:pic>
      <p:pic>
        <p:nvPicPr>
          <p:cNvPr id="8" name="Imagen 7"/>
          <p:cNvPicPr>
            <a:picLocks noChangeAspect="1"/>
          </p:cNvPicPr>
          <p:nvPr/>
        </p:nvPicPr>
        <p:blipFill rotWithShape="1">
          <a:blip r:embed="rId6"/>
          <a:srcRect b="17369"/>
          <a:stretch/>
        </p:blipFill>
        <p:spPr>
          <a:xfrm>
            <a:off x="2842736" y="3928113"/>
            <a:ext cx="2120950" cy="1450134"/>
          </a:xfrm>
          <a:prstGeom prst="rect">
            <a:avLst/>
          </a:prstGeom>
        </p:spPr>
      </p:pic>
      <p:pic>
        <p:nvPicPr>
          <p:cNvPr id="9" name="Imagen 8"/>
          <p:cNvPicPr>
            <a:picLocks noChangeAspect="1"/>
          </p:cNvPicPr>
          <p:nvPr/>
        </p:nvPicPr>
        <p:blipFill>
          <a:blip r:embed="rId7"/>
          <a:stretch>
            <a:fillRect/>
          </a:stretch>
        </p:blipFill>
        <p:spPr>
          <a:xfrm>
            <a:off x="2846594" y="2350072"/>
            <a:ext cx="4064471" cy="1617321"/>
          </a:xfrm>
          <a:prstGeom prst="rect">
            <a:avLst/>
          </a:prstGeom>
        </p:spPr>
      </p:pic>
    </p:spTree>
    <p:extLst>
      <p:ext uri="{BB962C8B-B14F-4D97-AF65-F5344CB8AC3E}">
        <p14:creationId xmlns:p14="http://schemas.microsoft.com/office/powerpoint/2010/main" val="33358182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3342</TotalTime>
  <Words>5752</Words>
  <Application>Microsoft Office PowerPoint</Application>
  <PresentationFormat>Panorámica</PresentationFormat>
  <Paragraphs>1376</Paragraphs>
  <Slides>41</Slides>
  <Notes>0</Notes>
  <HiddenSlides>0</HiddenSlides>
  <MMClips>0</MMClips>
  <ScaleCrop>false</ScaleCrop>
  <HeadingPairs>
    <vt:vector size="8" baseType="variant">
      <vt:variant>
        <vt:lpstr>Fuentes usadas</vt:lpstr>
      </vt:variant>
      <vt:variant>
        <vt:i4>3</vt:i4>
      </vt:variant>
      <vt:variant>
        <vt:lpstr>Tema</vt:lpstr>
      </vt:variant>
      <vt:variant>
        <vt:i4>1</vt:i4>
      </vt:variant>
      <vt:variant>
        <vt:lpstr>Servidores OLE incrustados</vt:lpstr>
      </vt:variant>
      <vt:variant>
        <vt:i4>1</vt:i4>
      </vt:variant>
      <vt:variant>
        <vt:lpstr>Títulos de diapositiva</vt:lpstr>
      </vt:variant>
      <vt:variant>
        <vt:i4>41</vt:i4>
      </vt:variant>
    </vt:vector>
  </HeadingPairs>
  <TitlesOfParts>
    <vt:vector size="46" baseType="lpstr">
      <vt:lpstr>Arial</vt:lpstr>
      <vt:lpstr>Calibri</vt:lpstr>
      <vt:lpstr>Calibri Light</vt:lpstr>
      <vt:lpstr>Tema de Office</vt:lpstr>
      <vt:lpstr>Prism 8</vt:lpstr>
      <vt:lpstr>Technical agreement NUSEED-FAUBA 2022</vt:lpstr>
      <vt:lpstr>Experimental</vt:lpstr>
      <vt:lpstr>Presentación de PowerPoint</vt:lpstr>
      <vt:lpstr>Canopy light capture</vt:lpstr>
      <vt:lpstr>Leaf area index and intercepted solar radiaton </vt:lpstr>
      <vt:lpstr>Aerial biomass growth</vt:lpstr>
      <vt:lpstr>Aerial biomass growth</vt:lpstr>
      <vt:lpstr>Presentación de PowerPoint</vt:lpstr>
      <vt:lpstr>Root sampling</vt:lpstr>
      <vt:lpstr>Presentación de PowerPoint</vt:lpstr>
      <vt:lpstr>Presentación de PowerPoint</vt:lpstr>
      <vt:lpstr>Presentación de PowerPoint</vt:lpstr>
      <vt:lpstr>Presentación de PowerPoint</vt:lpstr>
      <vt:lpstr>Radiation use efficiency Water use efficiency</vt:lpstr>
      <vt:lpstr>Presentación de PowerPoint</vt:lpstr>
      <vt:lpstr>Presentación de PowerPoint</vt:lpstr>
      <vt:lpstr>Presentación de PowerPoint</vt:lpstr>
      <vt:lpstr>Presentación de PowerPoint</vt:lpstr>
      <vt:lpstr>Presentación de PowerPoint</vt:lpstr>
      <vt:lpstr>Presentación de PowerPoint</vt:lpstr>
      <vt:lpstr>Sowing dates: more early dates and genotypes than in 2021</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Technical agreement NUSEED-FAUBA</dc:title>
  <dc:creator>Datos</dc:creator>
  <cp:lastModifiedBy>Orlando Vellaz</cp:lastModifiedBy>
  <cp:revision>185</cp:revision>
  <dcterms:created xsi:type="dcterms:W3CDTF">2021-10-24T20:55:13Z</dcterms:created>
  <dcterms:modified xsi:type="dcterms:W3CDTF">2023-02-09T00:07:17Z</dcterms:modified>
</cp:coreProperties>
</file>